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27"/>
  </p:normalViewPr>
  <p:slideViewPr>
    <p:cSldViewPr snapToGrid="0" snapToObjects="1">
      <p:cViewPr varScale="1">
        <p:scale>
          <a:sx n="76" d="100"/>
          <a:sy n="76" d="100"/>
        </p:scale>
        <p:origin x="23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A28B5A-67AB-E84B-9DDD-0D1387CC6C5E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0DB69F-CD7B-0A42-A110-3C9CF55577E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3603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2BBF3-3951-FB49-98E6-E73E9381A3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69A630-8711-8648-9463-C24B7AC7A6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AB17A-2E2D-164F-B045-5248BDB18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135649-E2B3-334B-97F2-11CF695EB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12C72-2CAD-E745-9901-5F2A431A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8324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512B1-DA3B-134C-867C-82BEC9DB9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A84E6F-8F72-884B-A31E-505A51511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274D4-4951-DD4B-9B89-34B49DFB3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11B16-636A-FF45-BB32-5C3303AEF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A4936-BC74-F343-AE7C-A0A9A92E3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65463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3C36A7-8A59-7E4A-B477-C9C70BB715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17B337-5E37-EE44-A2EF-163B7784B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D9AEF-EAA8-1949-B502-7C67D8D08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FDE05-7BB1-6B4C-B3F1-4A5A52571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130B0-7351-F64E-B0B7-24B862945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89279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0805309-A626-C845-B070-873349DB15E9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DAE3A3-4477-A341-A76B-27B703275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558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18542-A403-EF41-91E2-8873CE41D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47701"/>
            <a:ext cx="12192000" cy="621029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74654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1B029-1758-0C46-9484-288CB6FA9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EC751-4599-2447-A9F0-4201DC8C6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1F91C-84E3-5443-A2A3-FB1EF4D28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11CA5-9517-6E44-BE8F-381571306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23BC2-AAB1-D74A-8C3C-010D423E0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11310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E52E8-2A0A-7144-9FFC-648167E63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94C6B-32D9-1E43-A4B3-3DA492A91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7FCC1F-A7BE-E649-80F6-EF0DC724B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40C21-8BA9-9449-8A63-37DD3093F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3124F-C9AA-EB45-9D4F-3DDC8D877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BCC09-9D15-4A4F-854D-254C0C03B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28496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CBCC6-E30D-4A46-B7DB-EDB503DD1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734A3F-D803-014B-9193-6B58141BE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5EBD9-5F06-1643-9A41-9122F6394B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F362BE-1665-B748-8270-B2186A222B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4B307C-A120-3642-BB39-CCB313B9F1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52E349-7320-9D48-A915-04EB8DD76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7A2623-F257-5E4D-BD21-7590C83DC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2FBBA0-63D4-5E43-8947-A870FD0C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470222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5746B-4096-3240-A2E3-01771D7A5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5002E4-BE7B-5B48-96FD-DEE29FE61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A86933-B3C1-6148-8348-6A9BD2272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B5D4DC-4B57-5547-9AF8-274B63410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85116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45F4F1-2C19-324D-9AB5-28496FDA0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EBEB72-90E1-EC4B-B031-32E0C1DFE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B5F3A-FC74-0D44-AD99-A1C861B8D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15026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67F62-5A34-6248-85B7-5DD995ACA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C8C8A-EDBB-D14A-9952-59AF57D28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F98C8E-2338-B842-A2B3-51B227020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57FFA-E99A-5E43-B580-701C7F36A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35E2A-D6E1-CA4A-861E-DA27DE10F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2777F9-63AA-9149-BC8D-3C887663E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38459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3AEB5-D413-4D4D-A382-2F72756F0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502333-F315-C740-8CD1-53B9CFDB1D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314925-2B4E-D14B-AC4F-3454F1E879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557BD9-3460-404A-9490-8B5216FE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6A100-AA28-BA4B-B88A-C5EF216B1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53F3E-6766-6C46-B939-4BA32BDBD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07384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45C382-A8E5-CC43-9164-0E88AF78F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6A578-6E11-7D43-B3A7-627651517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4994B-462E-C346-80F3-75EC42EC11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53E57-EDD9-1046-AE4C-00ADB1BB0E7A}" type="datetimeFigureOut">
              <a:rPr lang="en-CN" smtClean="0"/>
              <a:t>2020/7/19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C891E-E8A6-2B47-99E0-820AFB951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7BBD6-6FEA-3C4C-AB90-8FE977996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B54A3-AAB1-E040-BD04-CAFF2334A2D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46551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218DA-4DC6-CF49-B0F8-F6EE220FF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/>
              <a:t>13.3 Floating-point numbers, representation and manipulation 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2F08A-D1F2-EA47-9240-CB13A13CCDC5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2"/>
          </a:solidFill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Describe the format of binary floating-point real numbers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Convert binary floating-point real numbers into denary and vice versa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Normalise floating-point numbers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of the consequences of a binary representation only being an approximation to the real number it represents (in certain cases)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that binary representations can give rise to rounding errors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two’s complement 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of the effects of changing the allocation of bits to mantissa and exponent in a floating-point representation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the reasons for normalisation Understand how underflow and overflow can occur </a:t>
            </a:r>
          </a:p>
        </p:txBody>
      </p:sp>
    </p:spTree>
    <p:extLst>
      <p:ext uri="{BB962C8B-B14F-4D97-AF65-F5344CB8AC3E}">
        <p14:creationId xmlns:p14="http://schemas.microsoft.com/office/powerpoint/2010/main" val="3931706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Fixed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But how can you represent that in a computer? </a:t>
            </a:r>
          </a:p>
          <a:p>
            <a:endParaRPr lang="en-GB" dirty="0"/>
          </a:p>
          <a:p>
            <a:r>
              <a:rPr lang="en-GB" dirty="0"/>
              <a:t>The first thing you need to do is say how many bits you will use. </a:t>
            </a:r>
          </a:p>
          <a:p>
            <a:endParaRPr lang="en-GB" dirty="0"/>
          </a:p>
          <a:p>
            <a:r>
              <a:rPr lang="en-GB" dirty="0"/>
              <a:t>The more bits you have the more numbers you can have </a:t>
            </a:r>
          </a:p>
          <a:p>
            <a:endParaRPr lang="en-GB" dirty="0"/>
          </a:p>
          <a:p>
            <a:r>
              <a:rPr lang="en-GB" dirty="0"/>
              <a:t>For our example we will use an 8 bit number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9132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8 Bit fixed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is the space to hold an 8 bit number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Once you decide how many bits you will use, you need to decide on a ”sign” bit. </a:t>
            </a:r>
          </a:p>
          <a:p>
            <a:endParaRPr lang="en-GB" dirty="0"/>
          </a:p>
          <a:p>
            <a:r>
              <a:rPr lang="en-GB" dirty="0"/>
              <a:t>The first bit on the left, if it</a:t>
            </a:r>
            <a:r>
              <a:rPr lang="mr-IN" dirty="0"/>
              <a:t>’</a:t>
            </a:r>
            <a:r>
              <a:rPr lang="en-GB" dirty="0"/>
              <a:t>s a 0 it means positive, 1 means negative.</a:t>
            </a:r>
          </a:p>
          <a:p>
            <a:r>
              <a:rPr lang="en-GB" dirty="0"/>
              <a:t>So if you said you are going to use 8 bits to represent a fixed point binary number, then the most left bit will be the sign bit (to show you if its positive or negative) and the other 7 bits will be the actual number or magnitude 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233370" y="1014308"/>
          <a:ext cx="8867560" cy="92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25200"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233370" y="5759973"/>
          <a:ext cx="886756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2520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SIGN BIT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2227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Sign Bit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This means if you want to store the positive binary number 11.01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sign bit will be 0 because our number will be positive. We fill in our magnitude . Any spaces are filled with a 0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 So 11.01 will become 0011 . 0100 if we represent as 8 bit fixed point number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083975" y="408215"/>
          <a:ext cx="8867560" cy="106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2520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SIGN BIT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3975" y="2566307"/>
          <a:ext cx="8867560" cy="92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2520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2083975" y="4909014"/>
          <a:ext cx="8867560" cy="92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2520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752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if?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If we look at our 8 bit number. The lowest value is</a:t>
            </a:r>
            <a:br>
              <a:rPr lang="en-GB" dirty="0"/>
            </a:b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Sign bit is 1 for negative and the magnitude equals to  0.0625</a:t>
            </a:r>
          </a:p>
          <a:p>
            <a:endParaRPr lang="en-GB" dirty="0"/>
          </a:p>
          <a:p>
            <a:r>
              <a:rPr lang="en-GB" dirty="0"/>
              <a:t>The largest number we can have is 7.9375. Sign bit 0 for positive numbers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But what if you want a number smaller or larger?</a:t>
            </a:r>
          </a:p>
          <a:p>
            <a:r>
              <a:rPr lang="en-GB" dirty="0"/>
              <a:t>You have to add more bits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327149"/>
              </p:ext>
            </p:extLst>
          </p:nvPr>
        </p:nvGraphicFramePr>
        <p:xfrm>
          <a:off x="2041445" y="1205208"/>
          <a:ext cx="8867560" cy="92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2520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366458"/>
              </p:ext>
            </p:extLst>
          </p:nvPr>
        </p:nvGraphicFramePr>
        <p:xfrm>
          <a:off x="2041445" y="4134634"/>
          <a:ext cx="8867560" cy="92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84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0844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2520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2522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small or large?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For 32 bits. </a:t>
            </a:r>
          </a:p>
          <a:p>
            <a:r>
              <a:rPr lang="en-GB" dirty="0"/>
              <a:t>1 bit is taken for the sign bit. So we have 31 bits to use</a:t>
            </a:r>
          </a:p>
          <a:p>
            <a:r>
              <a:rPr lang="en-GB" dirty="0"/>
              <a:t>15 bits for integer and the remaining 16 bits for fractional 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largest number we can have is: 32767.9999847412109375</a:t>
            </a:r>
          </a:p>
          <a:p>
            <a:r>
              <a:rPr lang="en-GB" dirty="0"/>
              <a:t>Smallest is 0.000015258789062</a:t>
            </a:r>
          </a:p>
          <a:p>
            <a:endParaRPr lang="en-GB" dirty="0"/>
          </a:p>
          <a:p>
            <a:r>
              <a:rPr lang="en-GB" dirty="0"/>
              <a:t>The thing about really big numbers and really small numbers is the precision of how you represent it. </a:t>
            </a:r>
          </a:p>
          <a:p>
            <a:endParaRPr lang="en-GB" dirty="0"/>
          </a:p>
          <a:p>
            <a:r>
              <a:rPr lang="en-GB" dirty="0"/>
              <a:t>The distance from the Earth to the Sun is around 93,000,000 miles or 150,000,000km </a:t>
            </a:r>
          </a:p>
          <a:p>
            <a:endParaRPr lang="en-GB" dirty="0"/>
          </a:p>
          <a:p>
            <a:r>
              <a:rPr lang="en-GB" dirty="0"/>
              <a:t>That’s not the actual distance, but because the number is so big we just don</a:t>
            </a:r>
            <a:r>
              <a:rPr lang="mr-IN" dirty="0"/>
              <a:t>’</a:t>
            </a:r>
            <a:r>
              <a:rPr lang="en-GB" dirty="0"/>
              <a:t>t care about the last few cm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0" y="2059368"/>
          <a:ext cx="12192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1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5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6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7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8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29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30"/>
                    </a:ext>
                  </a:extLst>
                </a:gridCol>
                <a:gridCol w="381000">
                  <a:extLst>
                    <a:ext uri="{9D8B030D-6E8A-4147-A177-3AD203B41FA5}">
                      <a16:colId xmlns:a16="http://schemas.microsoft.com/office/drawing/2014/main" val="200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527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Annoying things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It is not exact. </a:t>
                </a:r>
              </a:p>
              <a:p>
                <a:endParaRPr lang="en-GB" dirty="0"/>
              </a:p>
              <a:p>
                <a:r>
                  <a:rPr lang="en-GB" dirty="0"/>
                  <a:t>If you wanted to find the binary for 3.1, the 3 is easy: 11</a:t>
                </a:r>
              </a:p>
              <a:p>
                <a:endParaRPr lang="en-GB" dirty="0"/>
              </a:p>
              <a:p>
                <a:r>
                  <a:rPr lang="en-GB" dirty="0"/>
                  <a:t>But the point 1? To get 0.999999999 you have to go all the way down to 2-</a:t>
                </a:r>
                <a:r>
                  <a:rPr lang="en-GB" baseline="30000" dirty="0"/>
                  <a:t>30</a:t>
                </a:r>
              </a:p>
              <a:p>
                <a:endParaRPr lang="en-GB" baseline="30000" dirty="0"/>
              </a:p>
              <a:p>
                <a:endParaRPr lang="en-GB" baseline="30000" dirty="0"/>
              </a:p>
              <a:p>
                <a:endParaRPr lang="en-GB" baseline="30000" dirty="0"/>
              </a:p>
              <a:p>
                <a:endParaRPr lang="en-GB" baseline="30000" dirty="0"/>
              </a:p>
              <a:p>
                <a:endParaRPr lang="en-GB" baseline="30000" dirty="0"/>
              </a:p>
              <a:p>
                <a:endParaRPr lang="en-GB" baseline="30000" dirty="0"/>
              </a:p>
              <a:p>
                <a:endParaRPr lang="en-GB" baseline="30000" dirty="0"/>
              </a:p>
              <a:p>
                <a:r>
                  <a:rPr lang="en-GB" dirty="0"/>
                  <a:t>Its similar to when you want to write the answer 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n-GB" b="0" i="1" smtClean="0">
                            <a:latin typeface="Cambria Math" charset="0"/>
                          </a:rPr>
                          <m:t>3</m:t>
                        </m:r>
                      </m:den>
                    </m:f>
                  </m:oMath>
                </a14:m>
                <a:r>
                  <a:rPr lang="en-GB" dirty="0"/>
                  <a:t> and its 0.33333333333333</a:t>
                </a:r>
                <a:r>
                  <a:rPr lang="mr-IN" dirty="0"/>
                  <a:t>…</a:t>
                </a:r>
                <a:r>
                  <a:rPr lang="en-GB" dirty="0"/>
                  <a:t>..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00" t="-1607" r="-6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103808"/>
              </p:ext>
            </p:extLst>
          </p:nvPr>
        </p:nvGraphicFramePr>
        <p:xfrm>
          <a:off x="0" y="3201920"/>
          <a:ext cx="12192003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057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8105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3752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19398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35045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069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7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6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5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-3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-4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-6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-7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-8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128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64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32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16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8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0.125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0.0625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03125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015625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0078125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00390625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335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Fixed point 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Can store real numbers</a:t>
            </a:r>
          </a:p>
          <a:p>
            <a:r>
              <a:rPr lang="en-GB" dirty="0"/>
              <a:t>You have to say how many bits you will use to store the integer and the fractional</a:t>
            </a:r>
          </a:p>
          <a:p>
            <a:r>
              <a:rPr lang="en-GB" dirty="0"/>
              <a:t>The point (binary point) is fixed</a:t>
            </a:r>
          </a:p>
          <a:p>
            <a:r>
              <a:rPr lang="en-GB" dirty="0"/>
              <a:t>Uses a sign bit (0 = P0sitive, 1 = Negative) </a:t>
            </a:r>
          </a:p>
          <a:p>
            <a:r>
              <a:rPr lang="en-GB" dirty="0"/>
              <a:t>We say it uses sign and magnitude </a:t>
            </a:r>
          </a:p>
          <a:p>
            <a:r>
              <a:rPr lang="en-GB" dirty="0"/>
              <a:t>Any empty bits not needed have a 0, wasted space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9098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Floating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Fixed point is where the binary point is fixed. </a:t>
            </a:r>
          </a:p>
          <a:p>
            <a:endParaRPr lang="en-GB" dirty="0"/>
          </a:p>
          <a:p>
            <a:r>
              <a:rPr lang="en-GB" dirty="0"/>
              <a:t>Floating point is where the binary point can move </a:t>
            </a:r>
          </a:p>
          <a:p>
            <a:endParaRPr lang="en-GB" dirty="0"/>
          </a:p>
          <a:p>
            <a:r>
              <a:rPr lang="en-GB" dirty="0"/>
              <a:t>Before we do this we need to do stuff with two’s compliment and be familiar with some terms </a:t>
            </a:r>
          </a:p>
        </p:txBody>
      </p:sp>
    </p:spTree>
    <p:extLst>
      <p:ext uri="{BB962C8B-B14F-4D97-AF65-F5344CB8AC3E}">
        <p14:creationId xmlns:p14="http://schemas.microsoft.com/office/powerpoint/2010/main" val="844698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Two’s compliment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just one way to store negative numbers. </a:t>
            </a:r>
          </a:p>
          <a:p>
            <a:r>
              <a:rPr lang="en-GB" dirty="0"/>
              <a:t>There is also:</a:t>
            </a:r>
          </a:p>
          <a:p>
            <a:r>
              <a:rPr lang="en-GB" dirty="0"/>
              <a:t>Sign and Magnitude </a:t>
            </a:r>
          </a:p>
          <a:p>
            <a:r>
              <a:rPr lang="en-GB" dirty="0"/>
              <a:t>One’s compliment </a:t>
            </a:r>
          </a:p>
          <a:p>
            <a:r>
              <a:rPr lang="en-GB" dirty="0"/>
              <a:t>Two’s compliment </a:t>
            </a:r>
          </a:p>
        </p:txBody>
      </p:sp>
    </p:spTree>
    <p:extLst>
      <p:ext uri="{BB962C8B-B14F-4D97-AF65-F5344CB8AC3E}">
        <p14:creationId xmlns:p14="http://schemas.microsoft.com/office/powerpoint/2010/main" val="15162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Unsigned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we have a 3 bit binary number.</a:t>
            </a:r>
          </a:p>
          <a:p>
            <a:endParaRPr lang="en-GB" dirty="0"/>
          </a:p>
          <a:p>
            <a:r>
              <a:rPr lang="en-GB" dirty="0"/>
              <a:t>We can easily fill in the decimal values based on the binary</a:t>
            </a:r>
          </a:p>
          <a:p>
            <a:endParaRPr lang="en-GB" dirty="0"/>
          </a:p>
          <a:p>
            <a:r>
              <a:rPr lang="en-GB" dirty="0"/>
              <a:t>Remember in fixed point where we said a sign bit was used</a:t>
            </a:r>
            <a:br>
              <a:rPr lang="en-GB" dirty="0"/>
            </a:br>
            <a:r>
              <a:rPr lang="en-GB" dirty="0"/>
              <a:t>and if the sign bit was 0 then the number is positive </a:t>
            </a:r>
          </a:p>
          <a:p>
            <a:r>
              <a:rPr lang="en-GB" dirty="0"/>
              <a:t>And if the sign bit was 1 the number is a negative</a:t>
            </a:r>
          </a:p>
          <a:p>
            <a:endParaRPr lang="en-GB" dirty="0"/>
          </a:p>
          <a:p>
            <a:r>
              <a:rPr lang="en-GB" dirty="0"/>
              <a:t>Well we don</a:t>
            </a:r>
            <a:r>
              <a:rPr lang="mr-IN" dirty="0"/>
              <a:t>’</a:t>
            </a:r>
            <a:r>
              <a:rPr lang="en-GB" dirty="0"/>
              <a:t>t have this here. </a:t>
            </a:r>
          </a:p>
          <a:p>
            <a:endParaRPr lang="en-GB" dirty="0"/>
          </a:p>
          <a:p>
            <a:r>
              <a:rPr lang="en-GB" dirty="0"/>
              <a:t>These are UNSIGNED</a:t>
            </a:r>
          </a:p>
          <a:p>
            <a:r>
              <a:rPr lang="en-GB" dirty="0"/>
              <a:t>You cannot represent negative numbers using this method  </a:t>
            </a:r>
          </a:p>
          <a:p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375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218DA-4DC6-CF49-B0F8-F6EE220FF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/>
              <a:t>13.3 Floating-point numbers, representation and manipulation 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2F08A-D1F2-EA47-9240-CB13A13CCDC5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2"/>
          </a:solidFill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Describe the format of binary floating-point real numbers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Convert binary floating-point real numbers into denary and vice versa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Normalise floating-point numbers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of the consequences of a binary representation only being an approximation to the real number it represents (in certain cases)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Show understanding that binary representations can give rise to rounding errors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two’s complement form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of the effects of changing the allocation of bits to mantissa and exponent in a floating-point representation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 the reasons for normalisation Understand how underflow and overflow can occur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Understand: What different numbers are</a:t>
            </a:r>
          </a:p>
          <a:p>
            <a:endParaRPr lang="en-US" dirty="0"/>
          </a:p>
          <a:p>
            <a:r>
              <a:rPr lang="en-US" dirty="0"/>
              <a:t>Able : Convert numbers</a:t>
            </a:r>
          </a:p>
          <a:p>
            <a:endParaRPr lang="en-US" dirty="0"/>
          </a:p>
          <a:p>
            <a:r>
              <a:rPr lang="en-US" dirty="0"/>
              <a:t>Know : How errors can occur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1122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Signed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So lets sign our bits. </a:t>
            </a:r>
          </a:p>
          <a:p>
            <a:r>
              <a:rPr lang="en-GB" dirty="0"/>
              <a:t>Still using 3 bits </a:t>
            </a:r>
          </a:p>
          <a:p>
            <a:r>
              <a:rPr lang="en-GB" dirty="0"/>
              <a:t>But now, the left most bit is our sign bit </a:t>
            </a:r>
          </a:p>
          <a:p>
            <a:r>
              <a:rPr lang="en-GB" dirty="0"/>
              <a:t>0 = P0sitive</a:t>
            </a:r>
          </a:p>
          <a:p>
            <a:r>
              <a:rPr lang="en-GB" dirty="0"/>
              <a:t>1 = Negative </a:t>
            </a:r>
          </a:p>
          <a:p>
            <a:endParaRPr lang="en-GB" dirty="0"/>
          </a:p>
          <a:p>
            <a:r>
              <a:rPr lang="en-GB" dirty="0"/>
              <a:t>Sign and magnitude </a:t>
            </a:r>
          </a:p>
          <a:p>
            <a:r>
              <a:rPr lang="en-GB" dirty="0"/>
              <a:t>If we have the left bit as our sign and the other two bits</a:t>
            </a:r>
            <a:br>
              <a:rPr lang="en-GB" dirty="0"/>
            </a:br>
            <a:r>
              <a:rPr lang="en-GB" dirty="0"/>
              <a:t>as our magnitude we get the values seen</a:t>
            </a:r>
          </a:p>
          <a:p>
            <a:r>
              <a:rPr lang="en-GB" dirty="0"/>
              <a:t>Example :</a:t>
            </a:r>
          </a:p>
          <a:p>
            <a:r>
              <a:rPr lang="en-GB" dirty="0">
                <a:solidFill>
                  <a:srgbClr val="FF0000"/>
                </a:solidFill>
              </a:rPr>
              <a:t>0</a:t>
            </a:r>
            <a:r>
              <a:rPr lang="en-GB" dirty="0"/>
              <a:t>10 </a:t>
            </a:r>
          </a:p>
          <a:p>
            <a:r>
              <a:rPr lang="en-GB" dirty="0"/>
              <a:t>The left 0 is our sign (positive)</a:t>
            </a:r>
          </a:p>
          <a:p>
            <a:r>
              <a:rPr lang="en-GB" dirty="0"/>
              <a:t>Then the 10 we do as normal, so its positive 2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GB" sz="36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GB" sz="36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GB" sz="36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GB" sz="3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GB" sz="36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-0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GB" sz="36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GB" sz="36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GB" sz="3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8061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Sign and Magnitude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Example :</a:t>
            </a:r>
          </a:p>
          <a:p>
            <a:r>
              <a:rPr lang="en-GB" dirty="0">
                <a:solidFill>
                  <a:srgbClr val="FF0000"/>
                </a:solidFill>
              </a:rPr>
              <a:t>0</a:t>
            </a:r>
            <a:r>
              <a:rPr lang="en-GB" dirty="0"/>
              <a:t>10 </a:t>
            </a:r>
          </a:p>
          <a:p>
            <a:r>
              <a:rPr lang="en-GB" dirty="0"/>
              <a:t>The left </a:t>
            </a:r>
            <a:r>
              <a:rPr lang="en-GB" dirty="0">
                <a:solidFill>
                  <a:srgbClr val="FF0000"/>
                </a:solidFill>
              </a:rPr>
              <a:t>0</a:t>
            </a:r>
            <a:r>
              <a:rPr lang="en-GB" dirty="0"/>
              <a:t> is our sign (positive)</a:t>
            </a:r>
          </a:p>
          <a:p>
            <a:r>
              <a:rPr lang="en-GB" dirty="0"/>
              <a:t>Then the 10 we do as normal, so its positive 2</a:t>
            </a:r>
          </a:p>
          <a:p>
            <a:endParaRPr lang="en-GB" dirty="0"/>
          </a:p>
          <a:p>
            <a:r>
              <a:rPr lang="en-GB" dirty="0"/>
              <a:t>Problem with this is that we have two zeros </a:t>
            </a:r>
          </a:p>
          <a:p>
            <a:r>
              <a:rPr lang="en-GB" dirty="0"/>
              <a:t>Positive 0 (000) and negative 0 (100)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GB" sz="36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GB" sz="36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GB" sz="36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0</a:t>
                      </a:r>
                      <a:r>
                        <a:rPr lang="en-GB" sz="3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GB" sz="3600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-0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GB" sz="3600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GB" sz="36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GB" sz="36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675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One’s compliment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other method is called One’s compliment. </a:t>
            </a:r>
          </a:p>
          <a:p>
            <a:r>
              <a:rPr lang="en-GB" dirty="0"/>
              <a:t>To find the negative value:</a:t>
            </a:r>
          </a:p>
          <a:p>
            <a:r>
              <a:rPr lang="en-GB" dirty="0"/>
              <a:t>Find the positive value </a:t>
            </a:r>
          </a:p>
          <a:p>
            <a:r>
              <a:rPr lang="en-GB" dirty="0"/>
              <a:t>Flip the numbers</a:t>
            </a:r>
          </a:p>
          <a:p>
            <a:endParaRPr lang="en-GB" dirty="0"/>
          </a:p>
          <a:p>
            <a:r>
              <a:rPr lang="en-GB" dirty="0"/>
              <a:t>So lets look at decimal positive 2. </a:t>
            </a:r>
          </a:p>
          <a:p>
            <a:r>
              <a:rPr lang="en-GB" dirty="0"/>
              <a:t>010 </a:t>
            </a:r>
          </a:p>
          <a:p>
            <a:r>
              <a:rPr lang="en-GB" dirty="0"/>
              <a:t>Now we flip the numbers and we get</a:t>
            </a:r>
          </a:p>
          <a:p>
            <a:r>
              <a:rPr lang="en-GB" dirty="0"/>
              <a:t>101 </a:t>
            </a:r>
          </a:p>
          <a:p>
            <a:r>
              <a:rPr lang="en-GB" dirty="0"/>
              <a:t>101 will now be negative 2</a:t>
            </a:r>
          </a:p>
          <a:p>
            <a:endParaRPr lang="en-GB" dirty="0"/>
          </a:p>
          <a:p>
            <a:r>
              <a:rPr lang="en-GB" dirty="0"/>
              <a:t>Try to fill out the rest of the values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890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One’s compliment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Find positive </a:t>
            </a:r>
          </a:p>
          <a:p>
            <a:r>
              <a:rPr lang="en-GB" dirty="0"/>
              <a:t>Flip </a:t>
            </a:r>
          </a:p>
          <a:p>
            <a:endParaRPr lang="en-GB" dirty="0"/>
          </a:p>
          <a:p>
            <a:r>
              <a:rPr lang="en-GB" dirty="0"/>
              <a:t>If you do it for all the values, we still end up with the same</a:t>
            </a:r>
          </a:p>
          <a:p>
            <a:r>
              <a:rPr lang="en-GB" dirty="0"/>
              <a:t>Problem we had when we used sign and magnitude</a:t>
            </a:r>
          </a:p>
          <a:p>
            <a:endParaRPr lang="en-GB" dirty="0"/>
          </a:p>
          <a:p>
            <a:r>
              <a:rPr lang="en-GB" dirty="0"/>
              <a:t>We still have two zeros (000) and (111) </a:t>
            </a:r>
          </a:p>
          <a:p>
            <a:endParaRPr lang="en-GB" dirty="0"/>
          </a:p>
          <a:p>
            <a:r>
              <a:rPr lang="en-GB" dirty="0"/>
              <a:t>To fix this, we use two’s compliment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926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Two’s compliment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Before you start:</a:t>
            </a:r>
          </a:p>
          <a:p>
            <a:r>
              <a:rPr lang="en-GB" dirty="0"/>
              <a:t>0 + 0 		= 0</a:t>
            </a:r>
          </a:p>
          <a:p>
            <a:r>
              <a:rPr lang="en-GB" dirty="0"/>
              <a:t>0 + 1 		= 1</a:t>
            </a:r>
          </a:p>
          <a:p>
            <a:r>
              <a:rPr lang="en-GB" dirty="0"/>
              <a:t>1 + 0 		= 1</a:t>
            </a:r>
          </a:p>
          <a:p>
            <a:r>
              <a:rPr lang="en-GB" dirty="0"/>
              <a:t>1 + 1 		= 1 0 (that</a:t>
            </a:r>
            <a:r>
              <a:rPr lang="mr-IN" dirty="0"/>
              <a:t>’</a:t>
            </a:r>
            <a:r>
              <a:rPr lang="en-GB" dirty="0"/>
              <a:t>s 1 and 0 not ten)</a:t>
            </a:r>
          </a:p>
          <a:p>
            <a:r>
              <a:rPr lang="en-GB" dirty="0"/>
              <a:t>1 + 1 + 1 	= 1 1 (1 and 1 not eleven)</a:t>
            </a:r>
          </a:p>
          <a:p>
            <a:endParaRPr lang="en-GB" dirty="0"/>
          </a:p>
          <a:p>
            <a:r>
              <a:rPr lang="en-GB" dirty="0"/>
              <a:t>Twos compliment method:</a:t>
            </a:r>
          </a:p>
          <a:p>
            <a:r>
              <a:rPr lang="en-GB" dirty="0"/>
              <a:t>Find positive</a:t>
            </a:r>
          </a:p>
          <a:p>
            <a:r>
              <a:rPr lang="en-GB" dirty="0"/>
              <a:t>Flip the numbers </a:t>
            </a:r>
          </a:p>
          <a:p>
            <a:r>
              <a:rPr lang="en-GB" dirty="0"/>
              <a:t>Add 1 to the flipped numbers</a:t>
            </a:r>
          </a:p>
        </p:txBody>
      </p:sp>
    </p:spTree>
    <p:extLst>
      <p:ext uri="{BB962C8B-B14F-4D97-AF65-F5344CB8AC3E}">
        <p14:creationId xmlns:p14="http://schemas.microsoft.com/office/powerpoint/2010/main" val="259677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We want to find negative 2</a:t>
            </a:r>
          </a:p>
          <a:p>
            <a:endParaRPr lang="en-GB" dirty="0"/>
          </a:p>
          <a:p>
            <a:r>
              <a:rPr lang="en-GB" dirty="0"/>
              <a:t>1: Find positive 2 = 010</a:t>
            </a:r>
          </a:p>
          <a:p>
            <a:r>
              <a:rPr lang="en-GB" dirty="0"/>
              <a:t>2: Flip = 101</a:t>
            </a:r>
          </a:p>
          <a:p>
            <a:r>
              <a:rPr lang="en-GB" dirty="0"/>
              <a:t>3: Add 1</a:t>
            </a:r>
          </a:p>
          <a:p>
            <a:endParaRPr lang="en-GB" dirty="0"/>
          </a:p>
          <a:p>
            <a:r>
              <a:rPr lang="en-GB" dirty="0"/>
              <a:t>101</a:t>
            </a:r>
          </a:p>
          <a:p>
            <a:r>
              <a:rPr lang="en-GB" dirty="0"/>
              <a:t>001</a:t>
            </a:r>
            <a:br>
              <a:rPr lang="en-GB" dirty="0"/>
            </a:br>
            <a:r>
              <a:rPr lang="en-GB" dirty="0"/>
              <a:t>-----</a:t>
            </a:r>
          </a:p>
          <a:p>
            <a:r>
              <a:rPr lang="en-GB" dirty="0"/>
              <a:t>110</a:t>
            </a:r>
          </a:p>
          <a:p>
            <a:endParaRPr lang="en-GB" dirty="0"/>
          </a:p>
          <a:p>
            <a:r>
              <a:rPr lang="en-GB" dirty="0"/>
              <a:t>Try for all others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336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What about 0??</a:t>
            </a:r>
          </a:p>
          <a:p>
            <a:endParaRPr lang="en-GB" dirty="0"/>
          </a:p>
          <a:p>
            <a:r>
              <a:rPr lang="en-GB" dirty="0"/>
              <a:t>1: Find positive = 000</a:t>
            </a:r>
          </a:p>
          <a:p>
            <a:r>
              <a:rPr lang="en-GB" dirty="0"/>
              <a:t>2: Flip = 111</a:t>
            </a:r>
          </a:p>
          <a:p>
            <a:r>
              <a:rPr lang="en-GB" dirty="0"/>
              <a:t>3 Add 1</a:t>
            </a:r>
          </a:p>
          <a:p>
            <a:endParaRPr lang="en-GB" dirty="0"/>
          </a:p>
          <a:p>
            <a:r>
              <a:rPr lang="en-GB" dirty="0"/>
              <a:t>   1 1 1</a:t>
            </a:r>
          </a:p>
          <a:p>
            <a:r>
              <a:rPr lang="en-GB" dirty="0"/>
              <a:t>          1</a:t>
            </a:r>
          </a:p>
          <a:p>
            <a:r>
              <a:rPr lang="en-GB" dirty="0"/>
              <a:t>------------</a:t>
            </a:r>
          </a:p>
          <a:p>
            <a:r>
              <a:rPr lang="en-GB" dirty="0"/>
              <a:t> 1 0 0 0</a:t>
            </a:r>
          </a:p>
          <a:p>
            <a:endParaRPr lang="en-GB" dirty="0"/>
          </a:p>
          <a:p>
            <a:r>
              <a:rPr lang="en-GB" dirty="0"/>
              <a:t>This is a problem, because now we have 4 bits</a:t>
            </a:r>
          </a:p>
          <a:p>
            <a:r>
              <a:rPr lang="en-GB" dirty="0"/>
              <a:t>But we can only store 3 bits</a:t>
            </a:r>
          </a:p>
          <a:p>
            <a:r>
              <a:rPr lang="en-GB" dirty="0"/>
              <a:t>So we take the extra bit and throw it</a:t>
            </a:r>
          </a:p>
          <a:p>
            <a:r>
              <a:rPr lang="en-GB" dirty="0"/>
              <a:t>The extra bit is called a CARRY Bit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335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Arithmetic with two compliment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GB" dirty="0"/>
              <a:t>Something like</a:t>
            </a:r>
          </a:p>
          <a:p>
            <a:r>
              <a:rPr lang="en-GB" dirty="0"/>
              <a:t>1 + 2 </a:t>
            </a:r>
          </a:p>
          <a:p>
            <a:r>
              <a:rPr lang="en-GB" dirty="0"/>
              <a:t>We know the answer is 3. And it is:</a:t>
            </a:r>
          </a:p>
          <a:p>
            <a:endParaRPr lang="en-GB" dirty="0"/>
          </a:p>
          <a:p>
            <a:r>
              <a:rPr lang="en-GB" dirty="0"/>
              <a:t>0 0 1 +</a:t>
            </a:r>
          </a:p>
          <a:p>
            <a:r>
              <a:rPr lang="en-GB" dirty="0"/>
              <a:t>0 1 0</a:t>
            </a:r>
            <a:br>
              <a:rPr lang="en-GB" dirty="0"/>
            </a:br>
            <a:r>
              <a:rPr lang="en-GB" dirty="0"/>
              <a:t>------</a:t>
            </a:r>
            <a:br>
              <a:rPr lang="en-GB" dirty="0"/>
            </a:br>
            <a:r>
              <a:rPr lang="en-GB" dirty="0"/>
              <a:t>0 1 1  (this is what we have for 3) 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What if you want to subtract?</a:t>
            </a:r>
          </a:p>
          <a:p>
            <a:r>
              <a:rPr lang="en-GB" dirty="0"/>
              <a:t>3 </a:t>
            </a:r>
            <a:r>
              <a:rPr lang="mr-IN" dirty="0"/>
              <a:t>–</a:t>
            </a:r>
            <a:r>
              <a:rPr lang="en-GB" dirty="0"/>
              <a:t> 1 (you should know that the answer is 2)</a:t>
            </a:r>
          </a:p>
          <a:p>
            <a:endParaRPr lang="en-GB" dirty="0"/>
          </a:p>
          <a:p>
            <a:r>
              <a:rPr lang="en-GB" dirty="0"/>
              <a:t>We will do positive 3 + negative 1</a:t>
            </a:r>
          </a:p>
          <a:p>
            <a:r>
              <a:rPr lang="en-GB" dirty="0"/>
              <a:t>    0 1 1 + </a:t>
            </a:r>
          </a:p>
          <a:p>
            <a:r>
              <a:rPr lang="en-GB" dirty="0"/>
              <a:t>    1 1 1</a:t>
            </a:r>
            <a:br>
              <a:rPr lang="en-GB" dirty="0"/>
            </a:br>
            <a:r>
              <a:rPr lang="en-GB" dirty="0"/>
              <a:t>----------</a:t>
            </a:r>
            <a:br>
              <a:rPr lang="en-GB" dirty="0"/>
            </a:br>
            <a:r>
              <a:rPr lang="en-GB" dirty="0"/>
              <a:t> 1 0 1  0</a:t>
            </a:r>
          </a:p>
          <a:p>
            <a:endParaRPr lang="en-GB" dirty="0"/>
          </a:p>
          <a:p>
            <a:r>
              <a:rPr lang="en-GB" dirty="0"/>
              <a:t>We ignore the carry bit (1) and we are left with 010 which is the value of 2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659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Problem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Try 3 + 2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      0 1 1 +</a:t>
            </a:r>
          </a:p>
          <a:p>
            <a:r>
              <a:rPr lang="en-GB" dirty="0"/>
              <a:t>      0 1 0</a:t>
            </a:r>
          </a:p>
          <a:p>
            <a:r>
              <a:rPr lang="en-GB" dirty="0"/>
              <a:t>-------------</a:t>
            </a:r>
          </a:p>
          <a:p>
            <a:r>
              <a:rPr lang="en-GB" dirty="0"/>
              <a:t>   1   0   1</a:t>
            </a:r>
          </a:p>
          <a:p>
            <a:endParaRPr lang="en-GB" dirty="0"/>
          </a:p>
          <a:p>
            <a:r>
              <a:rPr lang="en-GB" dirty="0"/>
              <a:t>Now 1 0 1 is actually 5 in our unsigned table </a:t>
            </a:r>
            <a:br>
              <a:rPr lang="en-GB" dirty="0"/>
            </a:br>
            <a:r>
              <a:rPr lang="en-GB" dirty="0"/>
              <a:t>but its also represented as -3 in twos compliment </a:t>
            </a:r>
          </a:p>
          <a:p>
            <a:r>
              <a:rPr lang="en-GB" dirty="0"/>
              <a:t>So WTF do we do? How can 101 be -3 and 5??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350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Problem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3 + 2     </a:t>
            </a:r>
          </a:p>
          <a:p>
            <a:r>
              <a:rPr lang="en-GB" dirty="0"/>
              <a:t>      0 1 1 +    </a:t>
            </a:r>
          </a:p>
          <a:p>
            <a:r>
              <a:rPr lang="en-GB" dirty="0"/>
              <a:t>      0 1 0</a:t>
            </a:r>
          </a:p>
          <a:p>
            <a:r>
              <a:rPr lang="en-GB" dirty="0"/>
              <a:t>-------------</a:t>
            </a:r>
          </a:p>
          <a:p>
            <a:r>
              <a:rPr lang="en-GB" dirty="0"/>
              <a:t>   1   0   1</a:t>
            </a:r>
          </a:p>
          <a:p>
            <a:endParaRPr lang="en-GB" dirty="0"/>
          </a:p>
          <a:p>
            <a:r>
              <a:rPr lang="en-GB" dirty="0"/>
              <a:t>We have to be able to send a signal to say there is an issue. </a:t>
            </a:r>
          </a:p>
          <a:p>
            <a:r>
              <a:rPr lang="en-GB" dirty="0"/>
              <a:t>Notice something. We added two positive numbers. </a:t>
            </a:r>
            <a:br>
              <a:rPr lang="en-GB" dirty="0"/>
            </a:br>
            <a:r>
              <a:rPr lang="en-GB" dirty="0"/>
              <a:t>We know they are positive because they both start with 0</a:t>
            </a:r>
            <a:br>
              <a:rPr lang="en-GB" dirty="0"/>
            </a:br>
            <a:endParaRPr lang="en-GB" dirty="0"/>
          </a:p>
          <a:p>
            <a:r>
              <a:rPr lang="en-GB" dirty="0"/>
              <a:t>But our result starts with a 1, which is the sign for a negative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7893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Real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 real number is a number that has a fractional part.</a:t>
            </a:r>
          </a:p>
          <a:p>
            <a:r>
              <a:rPr lang="en-GB" dirty="0"/>
              <a:t>31.6, 25.3, 1.69, 49281.2 </a:t>
            </a:r>
          </a:p>
          <a:p>
            <a:endParaRPr lang="en-GB" dirty="0"/>
          </a:p>
          <a:p>
            <a:r>
              <a:rPr lang="en-GB" dirty="0"/>
              <a:t>You can write 31.6 in many different ways</a:t>
            </a:r>
          </a:p>
          <a:p>
            <a:r>
              <a:rPr lang="en-GB" dirty="0"/>
              <a:t>31.6  (simple representation)</a:t>
            </a:r>
          </a:p>
          <a:p>
            <a:r>
              <a:rPr lang="en-GB" dirty="0"/>
              <a:t>.316 x 10</a:t>
            </a:r>
            <a:r>
              <a:rPr lang="en-GB" baseline="30000" dirty="0"/>
              <a:t>2 </a:t>
            </a:r>
            <a:r>
              <a:rPr lang="en-GB" dirty="0"/>
              <a:t>(scientific or exponential notation)</a:t>
            </a:r>
            <a:endParaRPr lang="en-GB" baseline="30000" dirty="0"/>
          </a:p>
          <a:p>
            <a:r>
              <a:rPr lang="en-GB" dirty="0"/>
              <a:t>3.16 x 10</a:t>
            </a:r>
            <a:r>
              <a:rPr lang="en-GB" baseline="30000" dirty="0"/>
              <a:t>1 </a:t>
            </a:r>
            <a:r>
              <a:rPr lang="en-GB" dirty="0"/>
              <a:t>(scientific or exponential notation)</a:t>
            </a:r>
            <a:endParaRPr lang="en-GB" baseline="30000" dirty="0"/>
          </a:p>
          <a:p>
            <a:r>
              <a:rPr lang="en-GB" dirty="0"/>
              <a:t>31.6 x 10</a:t>
            </a:r>
            <a:r>
              <a:rPr lang="en-GB" baseline="30000" dirty="0"/>
              <a:t>0 </a:t>
            </a:r>
            <a:r>
              <a:rPr lang="en-GB" dirty="0"/>
              <a:t>(scientific or exponential notation)</a:t>
            </a:r>
            <a:endParaRPr lang="en-GB" baseline="30000" dirty="0"/>
          </a:p>
          <a:p>
            <a:r>
              <a:rPr lang="en-GB" dirty="0"/>
              <a:t>316 x 10</a:t>
            </a:r>
            <a:r>
              <a:rPr lang="en-GB" baseline="30000" dirty="0"/>
              <a:t>-1 </a:t>
            </a:r>
            <a:r>
              <a:rPr lang="en-GB" dirty="0"/>
              <a:t>(scientific or exponential notation)</a:t>
            </a:r>
          </a:p>
          <a:p>
            <a:endParaRPr lang="en-GB" baseline="30000" dirty="0"/>
          </a:p>
          <a:p>
            <a:r>
              <a:rPr lang="en-GB" dirty="0"/>
              <a:t>But how can you represent a real number in binary:</a:t>
            </a:r>
          </a:p>
          <a:p>
            <a:r>
              <a:rPr lang="en-GB" dirty="0"/>
              <a:t>Fixed Point</a:t>
            </a:r>
          </a:p>
          <a:p>
            <a:r>
              <a:rPr lang="en-GB" dirty="0"/>
              <a:t>Floating Point </a:t>
            </a:r>
          </a:p>
          <a:p>
            <a:endParaRPr lang="en-GB" baseline="30000" dirty="0"/>
          </a:p>
          <a:p>
            <a:endParaRPr lang="en-GB" baseline="300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2792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Problem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-4 +  -2    (negative 4 </a:t>
            </a:r>
            <a:r>
              <a:rPr lang="mr-IN" dirty="0"/>
              <a:t>–</a:t>
            </a:r>
            <a:r>
              <a:rPr lang="en-GB" dirty="0"/>
              <a:t> negative 2)</a:t>
            </a:r>
          </a:p>
          <a:p>
            <a:r>
              <a:rPr lang="en-GB" dirty="0"/>
              <a:t>      1 0 0 +    </a:t>
            </a:r>
          </a:p>
          <a:p>
            <a:r>
              <a:rPr lang="en-GB" dirty="0"/>
              <a:t>      1 1 0</a:t>
            </a:r>
          </a:p>
          <a:p>
            <a:r>
              <a:rPr lang="en-GB" dirty="0"/>
              <a:t>-------------</a:t>
            </a:r>
          </a:p>
          <a:p>
            <a:r>
              <a:rPr lang="en-GB" dirty="0"/>
              <a:t>  1 0 1  0</a:t>
            </a:r>
          </a:p>
          <a:p>
            <a:endParaRPr lang="en-GB" dirty="0"/>
          </a:p>
          <a:p>
            <a:r>
              <a:rPr lang="en-GB" dirty="0"/>
              <a:t>Same thing here. We can forget our carry bit and just call it</a:t>
            </a:r>
            <a:br>
              <a:rPr lang="en-GB" dirty="0"/>
            </a:br>
            <a:r>
              <a:rPr lang="en-GB" dirty="0"/>
              <a:t>0 1 0 </a:t>
            </a:r>
          </a:p>
          <a:p>
            <a:r>
              <a:rPr lang="en-GB" dirty="0"/>
              <a:t>But now we used two negative numbers, you know they</a:t>
            </a:r>
            <a:br>
              <a:rPr lang="en-GB" dirty="0"/>
            </a:br>
            <a:r>
              <a:rPr lang="en-GB" dirty="0"/>
              <a:t>are negative due to the 1 but our answer starts with  0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815572" y="408215"/>
          <a:ext cx="3325115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5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95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8897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Most significant bit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If you ever use a sign bit, 0 for p0sitive and 1 for negative then the most significant bit (the one of the left) is always a negative number </a:t>
            </a:r>
          </a:p>
          <a:p>
            <a:r>
              <a:rPr lang="en-GB" dirty="0"/>
              <a:t>If you want the number positive 32. Then it should start with a 0 for positive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If you want negative 32, then we need to start with a 1</a:t>
            </a:r>
          </a:p>
          <a:p>
            <a:r>
              <a:rPr lang="en-GB" dirty="0"/>
              <a:t>-128 + 64 + 32 = -32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13488" y="2095321"/>
          <a:ext cx="11365024" cy="15377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06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768893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- 128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8893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13488" y="5012186"/>
          <a:ext cx="11365024" cy="15377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06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42062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768893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- 128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8893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647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Whenever this thing happens its called OVERFLOW</a:t>
            </a:r>
          </a:p>
          <a:p>
            <a:endParaRPr lang="en-GB" dirty="0"/>
          </a:p>
          <a:p>
            <a:r>
              <a:rPr lang="en-GB" dirty="0"/>
              <a:t>OVERFLOW = </a:t>
            </a:r>
          </a:p>
          <a:p>
            <a:r>
              <a:rPr lang="en-GB" dirty="0"/>
              <a:t>When the number that one gets as a result of some arithmetic operation on two </a:t>
            </a:r>
            <a:r>
              <a:rPr lang="en-GB" b="1" i="1" dirty="0"/>
              <a:t>n</a:t>
            </a:r>
            <a:r>
              <a:rPr lang="en-GB" dirty="0"/>
              <a:t>-bit binary numbers (signed or unsigned) is larger in </a:t>
            </a:r>
            <a:r>
              <a:rPr lang="en-GB" b="1" dirty="0"/>
              <a:t>magnitude</a:t>
            </a:r>
            <a:r>
              <a:rPr lang="en-GB" dirty="0"/>
              <a:t> than the largest number one can represent using </a:t>
            </a:r>
            <a:r>
              <a:rPr lang="en-GB" i="1" dirty="0"/>
              <a:t>n</a:t>
            </a:r>
            <a:r>
              <a:rPr lang="en-GB" dirty="0"/>
              <a:t>-bits.</a:t>
            </a:r>
          </a:p>
          <a:p>
            <a:r>
              <a:rPr lang="en-GB" dirty="0"/>
              <a:t>When your answer is bigger than what the number of bits you have can represent </a:t>
            </a:r>
          </a:p>
          <a:p>
            <a:endParaRPr lang="en-GB" dirty="0"/>
          </a:p>
          <a:p>
            <a:r>
              <a:rPr lang="en-GB" dirty="0"/>
              <a:t>UNDERFLOW = When the number you get is smaller than you can represent </a:t>
            </a:r>
          </a:p>
        </p:txBody>
      </p:sp>
    </p:spTree>
    <p:extLst>
      <p:ext uri="{BB962C8B-B14F-4D97-AF65-F5344CB8AC3E}">
        <p14:creationId xmlns:p14="http://schemas.microsoft.com/office/powerpoint/2010/main" val="1614338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Floating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Right</a:t>
            </a:r>
            <a:r>
              <a:rPr lang="mr-IN" dirty="0"/>
              <a:t>…</a:t>
            </a:r>
            <a:r>
              <a:rPr lang="en-GB" dirty="0"/>
              <a:t>.now we did all that with twos compliment we can go back to floating point</a:t>
            </a:r>
          </a:p>
          <a:p>
            <a:endParaRPr lang="en-GB" dirty="0"/>
          </a:p>
          <a:p>
            <a:r>
              <a:rPr lang="en-GB" dirty="0"/>
              <a:t>When we used fixed point we had a set number of bits you can use for the integer part and a set number of bits you can use for the fractional part. </a:t>
            </a:r>
          </a:p>
          <a:p>
            <a:endParaRPr lang="en-GB" dirty="0"/>
          </a:p>
          <a:p>
            <a:r>
              <a:rPr lang="en-GB" dirty="0"/>
              <a:t>With floating point, the number of bits you use to store your number are the same, but where you put the binary point can move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696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Here we have an 8 bit number. But by moving where the binary point is we can control the size of the number we can have. We can either have a really large number and small fractional (the third example lets us go up 2</a:t>
            </a:r>
            <a:r>
              <a:rPr lang="en-GB" baseline="30000" dirty="0"/>
              <a:t>6</a:t>
            </a:r>
            <a:r>
              <a:rPr lang="en-GB" dirty="0"/>
              <a:t>) but it only has a small fractional part (2</a:t>
            </a:r>
            <a:r>
              <a:rPr lang="en-GB" baseline="30000" dirty="0"/>
              <a:t>-1</a:t>
            </a:r>
            <a:r>
              <a:rPr lang="en-GB" dirty="0"/>
              <a:t>)</a:t>
            </a:r>
          </a:p>
          <a:p>
            <a:r>
              <a:rPr lang="en-GB" dirty="0"/>
              <a:t>This gives us a large number but low precision. </a:t>
            </a:r>
          </a:p>
          <a:p>
            <a:r>
              <a:rPr lang="en-GB" dirty="0"/>
              <a:t>The second example can only let us go up to 2</a:t>
            </a:r>
            <a:r>
              <a:rPr lang="en-GB" baseline="30000" dirty="0"/>
              <a:t>3</a:t>
            </a:r>
            <a:r>
              <a:rPr lang="en-GB" dirty="0"/>
              <a:t> but it’ll be really precise as it goes down to 2</a:t>
            </a:r>
            <a:r>
              <a:rPr lang="en-GB" baseline="30000" dirty="0"/>
              <a:t>-4</a:t>
            </a:r>
            <a:r>
              <a:rPr lang="en-GB" dirty="0"/>
              <a:t> 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/>
        </p:nvGraphicFramePr>
        <p:xfrm>
          <a:off x="0" y="83411"/>
          <a:ext cx="12192007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78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767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229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214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96490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5773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2172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072588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3627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-16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Oval 18"/>
          <p:cNvSpPr/>
          <p:nvPr/>
        </p:nvSpPr>
        <p:spPr>
          <a:xfrm>
            <a:off x="7138434" y="316028"/>
            <a:ext cx="276446" cy="2764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0" y="1171711"/>
          <a:ext cx="12192007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78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767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229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214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96490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5773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2172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072588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3627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0.0625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1" name="Oval 20"/>
          <p:cNvSpPr/>
          <p:nvPr/>
        </p:nvSpPr>
        <p:spPr>
          <a:xfrm>
            <a:off x="7138434" y="1404328"/>
            <a:ext cx="276446" cy="2764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22" name="Table 21"/>
          <p:cNvGraphicFramePr>
            <a:graphicFrameLocks noGrp="1"/>
          </p:cNvGraphicFramePr>
          <p:nvPr/>
        </p:nvGraphicFramePr>
        <p:xfrm>
          <a:off x="-7" y="2364330"/>
          <a:ext cx="12192007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78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767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229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214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96490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5773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2172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072588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3627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-64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" name="Oval 22"/>
          <p:cNvSpPr/>
          <p:nvPr/>
        </p:nvSpPr>
        <p:spPr>
          <a:xfrm>
            <a:off x="7138427" y="2596947"/>
            <a:ext cx="276446" cy="2764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24" name="Table 23"/>
          <p:cNvGraphicFramePr>
            <a:graphicFrameLocks noGrp="1"/>
          </p:cNvGraphicFramePr>
          <p:nvPr/>
        </p:nvGraphicFramePr>
        <p:xfrm>
          <a:off x="0" y="3510596"/>
          <a:ext cx="12192007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50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578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0354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767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9229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214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964903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5773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217247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072588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36277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aseline="0" dirty="0"/>
                        <a:t>2</a:t>
                      </a:r>
                      <a:r>
                        <a:rPr lang="en-GB" sz="20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000" baseline="30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-32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800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5" name="Oval 24"/>
          <p:cNvSpPr/>
          <p:nvPr/>
        </p:nvSpPr>
        <p:spPr>
          <a:xfrm>
            <a:off x="7138434" y="3743213"/>
            <a:ext cx="276446" cy="2764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95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  <p:bldP spid="19" grpId="0" animBg="1"/>
      <p:bldP spid="21" grpId="0" animBg="1"/>
      <p:bldP spid="23" grpId="0" animBg="1"/>
      <p:bldP spid="25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Some terms and the formula for floating point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>
            <a:normAutofit fontScale="77500" lnSpcReduction="20000"/>
          </a:bodyPr>
          <a:lstStyle/>
          <a:p>
            <a:r>
              <a:rPr lang="en-GB" sz="3900" dirty="0">
                <a:solidFill>
                  <a:srgbClr val="FF0000"/>
                </a:solidFill>
              </a:rPr>
              <a:t>Sign </a:t>
            </a:r>
          </a:p>
          <a:p>
            <a:r>
              <a:rPr lang="en-GB" sz="3900" dirty="0">
                <a:solidFill>
                  <a:srgbClr val="00B0F0"/>
                </a:solidFill>
              </a:rPr>
              <a:t>Mantissa / Significand </a:t>
            </a:r>
          </a:p>
          <a:p>
            <a:r>
              <a:rPr lang="en-GB" sz="3900" dirty="0">
                <a:solidFill>
                  <a:srgbClr val="00B050"/>
                </a:solidFill>
              </a:rPr>
              <a:t>Base / Radix </a:t>
            </a:r>
          </a:p>
          <a:p>
            <a:r>
              <a:rPr lang="en-GB" sz="3900" dirty="0">
                <a:solidFill>
                  <a:srgbClr val="7030A0"/>
                </a:solidFill>
              </a:rPr>
              <a:t>Exponent  / Exrad</a:t>
            </a:r>
          </a:p>
          <a:p>
            <a:endParaRPr lang="en-GB" dirty="0"/>
          </a:p>
          <a:p>
            <a:r>
              <a:rPr lang="en-GB" dirty="0">
                <a:solidFill>
                  <a:srgbClr val="FF0000"/>
                </a:solidFill>
              </a:rPr>
              <a:t>Sign</a:t>
            </a:r>
            <a:r>
              <a:rPr lang="en-GB" dirty="0"/>
              <a:t> = Positive or negative </a:t>
            </a:r>
          </a:p>
          <a:p>
            <a:r>
              <a:rPr lang="en-GB" dirty="0">
                <a:solidFill>
                  <a:srgbClr val="00B0F0"/>
                </a:solidFill>
              </a:rPr>
              <a:t>Mantissa / Significand </a:t>
            </a:r>
            <a:r>
              <a:rPr lang="en-GB" dirty="0"/>
              <a:t>= The value of the number </a:t>
            </a:r>
          </a:p>
          <a:p>
            <a:r>
              <a:rPr lang="en-GB" dirty="0">
                <a:solidFill>
                  <a:srgbClr val="00B050"/>
                </a:solidFill>
              </a:rPr>
              <a:t>Base / Radix </a:t>
            </a:r>
            <a:r>
              <a:rPr lang="en-GB" dirty="0"/>
              <a:t>= How many numbers are in the number system (binary base 2, decimal base 10)</a:t>
            </a:r>
          </a:p>
          <a:p>
            <a:r>
              <a:rPr lang="en-GB" dirty="0">
                <a:solidFill>
                  <a:srgbClr val="7030A0"/>
                </a:solidFill>
              </a:rPr>
              <a:t>Exponent / Exrad </a:t>
            </a:r>
            <a:r>
              <a:rPr lang="en-GB" dirty="0"/>
              <a:t>= Number used for power of. </a:t>
            </a:r>
          </a:p>
          <a:p>
            <a:endParaRPr lang="en-GB" dirty="0"/>
          </a:p>
          <a:p>
            <a:r>
              <a:rPr lang="en-GB" sz="4800" dirty="0">
                <a:solidFill>
                  <a:srgbClr val="FF0000"/>
                </a:solidFill>
              </a:rPr>
              <a:t>+</a:t>
            </a:r>
            <a:r>
              <a:rPr lang="en-GB" sz="4800" dirty="0"/>
              <a:t> </a:t>
            </a:r>
            <a:r>
              <a:rPr lang="en-GB" sz="4800" dirty="0">
                <a:solidFill>
                  <a:srgbClr val="00B0F0"/>
                </a:solidFill>
              </a:rPr>
              <a:t>3.16</a:t>
            </a:r>
            <a:r>
              <a:rPr lang="en-GB" sz="4800" dirty="0"/>
              <a:t> x </a:t>
            </a:r>
            <a:r>
              <a:rPr lang="en-GB" sz="4800" dirty="0">
                <a:solidFill>
                  <a:srgbClr val="00B050"/>
                </a:solidFill>
              </a:rPr>
              <a:t>10</a:t>
            </a:r>
            <a:r>
              <a:rPr lang="en-GB" sz="4800" baseline="30000" dirty="0">
                <a:solidFill>
                  <a:srgbClr val="7030A0"/>
                </a:solidFill>
              </a:rPr>
              <a:t>4</a:t>
            </a:r>
          </a:p>
          <a:p>
            <a:r>
              <a:rPr lang="en-GB" sz="4800" dirty="0">
                <a:solidFill>
                  <a:srgbClr val="FF0000"/>
                </a:solidFill>
              </a:rPr>
              <a:t>- </a:t>
            </a:r>
            <a:r>
              <a:rPr lang="en-GB" sz="4800" dirty="0">
                <a:solidFill>
                  <a:srgbClr val="00B0F0"/>
                </a:solidFill>
              </a:rPr>
              <a:t>1011</a:t>
            </a:r>
            <a:r>
              <a:rPr lang="en-GB" sz="4800" dirty="0"/>
              <a:t> x </a:t>
            </a:r>
            <a:r>
              <a:rPr lang="en-GB" sz="4800" dirty="0">
                <a:solidFill>
                  <a:srgbClr val="00B050"/>
                </a:solidFill>
              </a:rPr>
              <a:t>2</a:t>
            </a:r>
            <a:r>
              <a:rPr lang="en-GB" sz="4800" baseline="30000" dirty="0">
                <a:solidFill>
                  <a:srgbClr val="7030A0"/>
                </a:solidFill>
              </a:rPr>
              <a:t>-2</a:t>
            </a:r>
          </a:p>
          <a:p>
            <a:endParaRPr lang="en-GB" sz="4800" baseline="30000" dirty="0">
              <a:solidFill>
                <a:srgbClr val="7030A0"/>
              </a:solidFill>
            </a:endParaRPr>
          </a:p>
          <a:p>
            <a:r>
              <a:rPr lang="en-GB" sz="4800" dirty="0">
                <a:solidFill>
                  <a:srgbClr val="FF0000"/>
                </a:solidFill>
              </a:rPr>
              <a:t>±</a:t>
            </a:r>
            <a:r>
              <a:rPr lang="en-GB" sz="4800" dirty="0">
                <a:solidFill>
                  <a:srgbClr val="7030A0"/>
                </a:solidFill>
              </a:rPr>
              <a:t> </a:t>
            </a:r>
            <a:r>
              <a:rPr lang="en-GB" sz="4800" dirty="0">
                <a:solidFill>
                  <a:srgbClr val="00B0F0"/>
                </a:solidFill>
              </a:rPr>
              <a:t>M</a:t>
            </a:r>
            <a:r>
              <a:rPr lang="en-GB" sz="4800" dirty="0">
                <a:solidFill>
                  <a:srgbClr val="7030A0"/>
                </a:solidFill>
              </a:rPr>
              <a:t> x </a:t>
            </a:r>
            <a:r>
              <a:rPr lang="en-GB" sz="4800" dirty="0">
                <a:solidFill>
                  <a:srgbClr val="00B050"/>
                </a:solidFill>
              </a:rPr>
              <a:t>R</a:t>
            </a:r>
            <a:r>
              <a:rPr lang="en-GB" sz="4800" baseline="30000" dirty="0">
                <a:solidFill>
                  <a:srgbClr val="7030A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880233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to represent floating points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baseline="30000" dirty="0"/>
          </a:p>
          <a:p>
            <a:endParaRPr lang="en-GB" dirty="0"/>
          </a:p>
          <a:p>
            <a:r>
              <a:rPr lang="en-GB" dirty="0"/>
              <a:t>Where is the binary point of this number?</a:t>
            </a:r>
          </a:p>
          <a:p>
            <a:endParaRPr lang="en-GB" dirty="0"/>
          </a:p>
          <a:p>
            <a:r>
              <a:rPr lang="en-GB" dirty="0"/>
              <a:t>You have to split the number into two sections. The mantissa and the exponent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81934" y="631009"/>
          <a:ext cx="8128000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81934" y="3003550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443868" y="2995251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5162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Where’s the binary point?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Initially the binary point is always between the first two numbers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0" y="416514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261934" y="408215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0" y="2588488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5261934" y="2580189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Oval 8"/>
          <p:cNvSpPr/>
          <p:nvPr/>
        </p:nvSpPr>
        <p:spPr>
          <a:xfrm>
            <a:off x="829339" y="3181916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422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Where’s the binary point?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But our exponent says how many places to move the decimal point. </a:t>
            </a:r>
          </a:p>
          <a:p>
            <a:r>
              <a:rPr lang="en-GB" dirty="0"/>
              <a:t>The exponent is always in twos compliment </a:t>
            </a:r>
          </a:p>
          <a:p>
            <a:r>
              <a:rPr lang="en-GB" dirty="0"/>
              <a:t>011 means it</a:t>
            </a:r>
            <a:r>
              <a:rPr lang="mr-IN" dirty="0"/>
              <a:t>’</a:t>
            </a:r>
            <a:r>
              <a:rPr lang="en-GB" dirty="0"/>
              <a:t>s a positive number because it starts with a 0.</a:t>
            </a:r>
          </a:p>
          <a:p>
            <a:r>
              <a:rPr lang="en-GB" dirty="0"/>
              <a:t>11 is the same as saying decimal 3. </a:t>
            </a:r>
          </a:p>
          <a:p>
            <a:r>
              <a:rPr lang="en-GB" dirty="0"/>
              <a:t>So we have have to move our binary point three places. </a:t>
            </a:r>
          </a:p>
          <a:p>
            <a:r>
              <a:rPr lang="en-GB" dirty="0"/>
              <a:t>And we know its positive  so we move our binary point to the right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0" y="568302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5261934" y="560003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Oval 8"/>
          <p:cNvSpPr/>
          <p:nvPr/>
        </p:nvSpPr>
        <p:spPr>
          <a:xfrm>
            <a:off x="829339" y="1161730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0" y="5143846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5261934" y="5135547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Oval 11"/>
          <p:cNvSpPr/>
          <p:nvPr/>
        </p:nvSpPr>
        <p:spPr>
          <a:xfrm>
            <a:off x="829339" y="5737274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995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052 0.01551 0.00065 0.03102 0.00169 0.04652 C 0.00182 0.04977 0.00247 0.05301 0.00338 0.05578 C 0.00508 0.06065 0.00976 0.06527 0.01211 0.06805 C 0.01328 0.07129 0.01432 0.07453 0.01562 0.07754 C 0.01927 0.08565 0.02487 0.09027 0.02956 0.09606 L 0.03476 0.10231 L 0.0401 0.10856 C 0.04974 0.10717 0.06055 0.11227 0.06797 0.09907 C 0.0694 0.09652 0.07031 0.09305 0.07148 0.08981 L 0.075 0.06504 L 0.07669 0.05254 C 0.07721 0.04236 0.0776 0.03194 0.07838 0.02152 C 0.07877 0.01736 0.08021 0.01342 0.08021 0.00926 C 0.08021 0.00602 0.07903 0.01551 0.07838 0.01852 C 0.08021 0.03102 0.08177 0.04606 0.08711 0.05578 L 0.09062 0.06203 C 0.09127 0.06504 0.09153 0.06828 0.09245 0.07129 C 0.09453 0.07916 0.09609 0.08102 0.09935 0.0868 C 0.1 0.08981 0.1 0.09352 0.10117 0.09606 C 0.10247 0.09884 0.10443 0.10046 0.10638 0.10231 C 0.10885 0.1044 0.11627 0.1074 0.11849 0.10856 C 0.12552 0.1074 0.13255 0.1074 0.13945 0.10532 C 0.1431 0.10416 0.15 0.09907 0.15 0.09907 C 0.15625 0.08796 0.15456 0.09305 0.1569 0.06805 C 0.15755 0.06203 0.1582 0.05578 0.15872 0.04953 C 0.15937 0.04027 0.15963 0.03078 0.16042 0.02152 C 0.16107 0.01435 0.16263 0.00694 0.16393 0 C 0.16445 0.01018 0.16458 0.0206 0.16562 0.03078 C 0.16627 0.03727 0.16797 0.04328 0.16914 0.04953 L 0.17265 0.06805 L 0.17435 0.07754 C 0.175 0.08055 0.17487 0.08449 0.17617 0.0868 C 0.18633 0.10486 0.18138 0.09815 0.1901 0.10856 C 0.20573 0.1074 0.22148 0.10717 0.23711 0.10532 C 0.23958 0.10509 0.24206 0.1044 0.24414 0.10231 C 0.24622 0.1 0.24765 0.09606 0.24935 0.09305 C 0.25195 0.04328 0.25117 0.07014 0.25117 0.01227 " pathEditMode="relative" ptsTypes="AAAAAAAAAAAAAAAAAAAAAAAAAAAAAAAAAAAAAA">
                                      <p:cBhvr>
                                        <p:cTn id="42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Now we have moved our binary point, we can forget our exponent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0" y="571846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261934" y="563547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3912782" y="1146515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0" y="3196762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Oval 7"/>
          <p:cNvSpPr/>
          <p:nvPr/>
        </p:nvSpPr>
        <p:spPr>
          <a:xfrm>
            <a:off x="3912782" y="3801306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6970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Fixed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Fixed point is just that</a:t>
            </a:r>
            <a:r>
              <a:rPr lang="mr-IN" dirty="0"/>
              <a:t>…</a:t>
            </a:r>
            <a:r>
              <a:rPr lang="en-GB" dirty="0"/>
              <a:t> the point between the integer and the fractional is fixed. </a:t>
            </a:r>
          </a:p>
          <a:p>
            <a:r>
              <a:rPr lang="en-GB" dirty="0"/>
              <a:t>There is a certain number of bits used either side of this point </a:t>
            </a:r>
          </a:p>
          <a:p>
            <a:endParaRPr lang="en-GB" dirty="0"/>
          </a:p>
          <a:p>
            <a:r>
              <a:rPr lang="en-GB" dirty="0"/>
              <a:t>Lets have a look at the example 316</a:t>
            </a:r>
          </a:p>
          <a:p>
            <a:endParaRPr lang="en-GB" dirty="0"/>
          </a:p>
          <a:p>
            <a:r>
              <a:rPr lang="en-GB" dirty="0"/>
              <a:t> 						It</a:t>
            </a:r>
            <a:r>
              <a:rPr lang="mr-IN" dirty="0"/>
              <a:t>’</a:t>
            </a:r>
            <a:r>
              <a:rPr lang="en-GB" dirty="0"/>
              <a:t>s the same as saying </a:t>
            </a:r>
            <a:br>
              <a:rPr lang="en-GB" dirty="0"/>
            </a:br>
            <a:r>
              <a:rPr lang="en-GB" dirty="0"/>
              <a:t>						3 x 10</a:t>
            </a:r>
            <a:r>
              <a:rPr lang="en-GB" baseline="30000" dirty="0"/>
              <a:t>2</a:t>
            </a:r>
            <a:r>
              <a:rPr lang="en-GB" dirty="0"/>
              <a:t> + 	1 x 10</a:t>
            </a:r>
            <a:r>
              <a:rPr lang="en-GB" baseline="30000" dirty="0"/>
              <a:t>1</a:t>
            </a:r>
            <a:r>
              <a:rPr lang="en-GB" dirty="0"/>
              <a:t>     + 	6 x 10</a:t>
            </a:r>
            <a:r>
              <a:rPr lang="en-GB" baseline="30000" dirty="0"/>
              <a:t>0</a:t>
            </a:r>
            <a:br>
              <a:rPr lang="en-GB" baseline="30000" dirty="0"/>
            </a:br>
            <a:r>
              <a:rPr lang="en-GB" baseline="30000" dirty="0"/>
              <a:t>						</a:t>
            </a:r>
            <a:r>
              <a:rPr lang="en-GB" dirty="0"/>
              <a:t>300 	  + 	10 	      + 	6 	   = 316</a:t>
            </a:r>
            <a:endParaRPr lang="en-GB" baseline="30000" dirty="0"/>
          </a:p>
          <a:p>
            <a:pPr lvl="8"/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90946" y="2672987"/>
          <a:ext cx="4515756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2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52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52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10</a:t>
                      </a:r>
                      <a:r>
                        <a:rPr lang="en-GB" sz="2800" baseline="30000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10</a:t>
                      </a:r>
                      <a:r>
                        <a:rPr lang="en-GB" sz="2800" baseline="30000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10</a:t>
                      </a:r>
                      <a:r>
                        <a:rPr lang="en-GB" sz="2800" baseline="30000" dirty="0"/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100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10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b="1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233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And now we can just convert the number as normal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So our number is 9.5 </a:t>
            </a:r>
          </a:p>
          <a:p>
            <a:r>
              <a:rPr lang="en-GB" dirty="0"/>
              <a:t>You will notice there are a lot of 0’s padding out our number. That</a:t>
            </a:r>
            <a:r>
              <a:rPr lang="mr-IN" dirty="0"/>
              <a:t>’</a:t>
            </a:r>
            <a:r>
              <a:rPr lang="en-GB" dirty="0"/>
              <a:t>s fine because they were not in the original number anyway.</a:t>
            </a:r>
          </a:p>
          <a:p>
            <a:endParaRPr lang="en-GB" dirty="0"/>
          </a:p>
          <a:p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0" y="571846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3912782" y="1146515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-3" y="3119555"/>
          <a:ext cx="12192003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057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8105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3752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19398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35045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069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7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6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5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-3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-4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-6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-7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-8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-128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64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32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16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8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0.125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0.0625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03125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015625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0078125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00390625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75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GB" sz="2400" dirty="0">
                <a:solidFill>
                  <a:srgbClr val="FF0000"/>
                </a:solidFill>
              </a:rPr>
              <a:t>Sign </a:t>
            </a:r>
          </a:p>
          <a:p>
            <a:r>
              <a:rPr lang="en-GB" sz="2400" dirty="0">
                <a:solidFill>
                  <a:srgbClr val="00B0F0"/>
                </a:solidFill>
              </a:rPr>
              <a:t>Mantissa / Significand </a:t>
            </a:r>
          </a:p>
          <a:p>
            <a:r>
              <a:rPr lang="en-GB" sz="2400" dirty="0">
                <a:solidFill>
                  <a:srgbClr val="00B050"/>
                </a:solidFill>
              </a:rPr>
              <a:t>Base / Radix </a:t>
            </a:r>
          </a:p>
          <a:p>
            <a:r>
              <a:rPr lang="en-GB" sz="2400" dirty="0">
                <a:solidFill>
                  <a:srgbClr val="7030A0"/>
                </a:solidFill>
              </a:rPr>
              <a:t>Exponent  / Exrad</a:t>
            </a:r>
          </a:p>
          <a:p>
            <a:endParaRPr lang="en-GB" sz="1800" dirty="0"/>
          </a:p>
          <a:p>
            <a:r>
              <a:rPr lang="en-GB" sz="1800" dirty="0">
                <a:solidFill>
                  <a:srgbClr val="FF0000"/>
                </a:solidFill>
              </a:rPr>
              <a:t>Sign</a:t>
            </a:r>
            <a:r>
              <a:rPr lang="en-GB" sz="1800" dirty="0"/>
              <a:t> = Positive or negative </a:t>
            </a:r>
          </a:p>
          <a:p>
            <a:r>
              <a:rPr lang="en-GB" sz="1800" dirty="0">
                <a:solidFill>
                  <a:srgbClr val="00B0F0"/>
                </a:solidFill>
              </a:rPr>
              <a:t>Mantissa / Significand </a:t>
            </a:r>
            <a:r>
              <a:rPr lang="en-GB" sz="1800" dirty="0"/>
              <a:t>= The value of the number </a:t>
            </a:r>
          </a:p>
          <a:p>
            <a:r>
              <a:rPr lang="en-GB" sz="1800" dirty="0">
                <a:solidFill>
                  <a:srgbClr val="00B050"/>
                </a:solidFill>
              </a:rPr>
              <a:t>Base / Radix </a:t>
            </a:r>
            <a:r>
              <a:rPr lang="en-GB" sz="1800" dirty="0"/>
              <a:t>= How many numbers are in the number system (binary base 2, decimal base 10)</a:t>
            </a:r>
          </a:p>
          <a:p>
            <a:r>
              <a:rPr lang="en-GB" sz="1800" dirty="0">
                <a:solidFill>
                  <a:srgbClr val="7030A0"/>
                </a:solidFill>
              </a:rPr>
              <a:t>Exponent / Exrad</a:t>
            </a:r>
            <a:r>
              <a:rPr lang="en-GB" sz="1800" dirty="0"/>
              <a:t>= Number used for power of. </a:t>
            </a:r>
          </a:p>
          <a:p>
            <a:endParaRPr lang="en-GB" sz="1800" dirty="0"/>
          </a:p>
          <a:p>
            <a:r>
              <a:rPr lang="en-GB" sz="3200" dirty="0">
                <a:solidFill>
                  <a:srgbClr val="FF0000"/>
                </a:solidFill>
              </a:rPr>
              <a:t>+</a:t>
            </a:r>
            <a:r>
              <a:rPr lang="en-GB" sz="3200" dirty="0"/>
              <a:t> </a:t>
            </a:r>
            <a:r>
              <a:rPr lang="en-GB" sz="3200" dirty="0">
                <a:solidFill>
                  <a:srgbClr val="00B0F0"/>
                </a:solidFill>
              </a:rPr>
              <a:t>3.16</a:t>
            </a:r>
            <a:r>
              <a:rPr lang="en-GB" sz="3200" dirty="0"/>
              <a:t> x </a:t>
            </a:r>
            <a:r>
              <a:rPr lang="en-GB" sz="3200" dirty="0">
                <a:solidFill>
                  <a:srgbClr val="00B050"/>
                </a:solidFill>
              </a:rPr>
              <a:t>10</a:t>
            </a:r>
            <a:r>
              <a:rPr lang="en-GB" sz="3200" baseline="30000" dirty="0">
                <a:solidFill>
                  <a:srgbClr val="7030A0"/>
                </a:solidFill>
              </a:rPr>
              <a:t>4</a:t>
            </a:r>
          </a:p>
          <a:p>
            <a:r>
              <a:rPr lang="en-GB" sz="3200" dirty="0">
                <a:solidFill>
                  <a:srgbClr val="FF0000"/>
                </a:solidFill>
              </a:rPr>
              <a:t>- </a:t>
            </a:r>
            <a:r>
              <a:rPr lang="en-GB" sz="3200" dirty="0">
                <a:solidFill>
                  <a:srgbClr val="00B0F0"/>
                </a:solidFill>
              </a:rPr>
              <a:t>1011</a:t>
            </a:r>
            <a:r>
              <a:rPr lang="en-GB" sz="3200" dirty="0"/>
              <a:t> x </a:t>
            </a:r>
            <a:r>
              <a:rPr lang="en-GB" sz="3200" dirty="0">
                <a:solidFill>
                  <a:srgbClr val="00B050"/>
                </a:solidFill>
              </a:rPr>
              <a:t>2</a:t>
            </a:r>
            <a:r>
              <a:rPr lang="en-GB" sz="3200" baseline="30000" dirty="0">
                <a:solidFill>
                  <a:srgbClr val="7030A0"/>
                </a:solidFill>
              </a:rPr>
              <a:t>-2</a:t>
            </a:r>
          </a:p>
          <a:p>
            <a:endParaRPr lang="en-GB" sz="3200" baseline="30000" dirty="0">
              <a:solidFill>
                <a:srgbClr val="7030A0"/>
              </a:solidFill>
            </a:endParaRPr>
          </a:p>
          <a:p>
            <a:r>
              <a:rPr lang="en-GB" sz="3200" dirty="0">
                <a:solidFill>
                  <a:srgbClr val="FF0000"/>
                </a:solidFill>
              </a:rPr>
              <a:t>±</a:t>
            </a:r>
            <a:r>
              <a:rPr lang="en-GB" sz="3200" dirty="0">
                <a:solidFill>
                  <a:srgbClr val="7030A0"/>
                </a:solidFill>
              </a:rPr>
              <a:t> </a:t>
            </a:r>
            <a:r>
              <a:rPr lang="en-GB" sz="3200" dirty="0">
                <a:solidFill>
                  <a:srgbClr val="00B0F0"/>
                </a:solidFill>
              </a:rPr>
              <a:t>M</a:t>
            </a:r>
            <a:r>
              <a:rPr lang="en-GB" sz="3200" dirty="0">
                <a:solidFill>
                  <a:srgbClr val="7030A0"/>
                </a:solidFill>
              </a:rPr>
              <a:t> x </a:t>
            </a:r>
            <a:r>
              <a:rPr lang="en-GB" sz="3200" dirty="0">
                <a:solidFill>
                  <a:srgbClr val="00B050"/>
                </a:solidFill>
              </a:rPr>
              <a:t>R</a:t>
            </a:r>
            <a:r>
              <a:rPr lang="en-GB" sz="3200" baseline="30000" dirty="0">
                <a:solidFill>
                  <a:srgbClr val="7030A0"/>
                </a:solidFill>
              </a:rPr>
              <a:t>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6172200" y="647701"/>
            <a:ext cx="6019800" cy="62102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dirty="0"/>
              <a:t>Mantissa and exponent are in twos compliment 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The binary point is in between the first two digits 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The exponent says how many places to move the binary point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If the exponent is positive, move to right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Negative exponent, move to left 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Once you work out the number of places to move the point then move the point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Write mantissa out as normal </a:t>
            </a:r>
          </a:p>
        </p:txBody>
      </p:sp>
    </p:spTree>
    <p:extLst>
      <p:ext uri="{BB962C8B-B14F-4D97-AF65-F5344CB8AC3E}">
        <p14:creationId xmlns:p14="http://schemas.microsoft.com/office/powerpoint/2010/main" val="316103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4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Try a few more examples.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00100010</a:t>
            </a:r>
          </a:p>
          <a:p>
            <a:r>
              <a:rPr lang="en-GB" dirty="0"/>
              <a:t>00010011</a:t>
            </a:r>
          </a:p>
          <a:p>
            <a:r>
              <a:rPr lang="en-GB" dirty="0"/>
              <a:t>01000001</a:t>
            </a:r>
          </a:p>
          <a:p>
            <a:endParaRPr lang="en-GB" dirty="0"/>
          </a:p>
          <a:p>
            <a:r>
              <a:rPr lang="en-GB" dirty="0"/>
              <a:t>Use 5 bits for mantissa and 3 bits for exponent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144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You will notice</a:t>
            </a:r>
            <a:r>
              <a:rPr lang="mr-IN" dirty="0"/>
              <a:t>…</a:t>
            </a:r>
            <a:r>
              <a:rPr lang="en-GB" dirty="0"/>
              <a:t>..all these numbers are just different ways of writing 1. </a:t>
            </a:r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0" y="571846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261934" y="563547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Oval 5"/>
          <p:cNvSpPr/>
          <p:nvPr/>
        </p:nvSpPr>
        <p:spPr>
          <a:xfrm>
            <a:off x="908998" y="1155320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0" y="1997675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5261934" y="1989376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Oval 8"/>
          <p:cNvSpPr/>
          <p:nvPr/>
        </p:nvSpPr>
        <p:spPr>
          <a:xfrm>
            <a:off x="908998" y="2581149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0" y="3504865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5261934" y="3496566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Oval 11"/>
          <p:cNvSpPr/>
          <p:nvPr/>
        </p:nvSpPr>
        <p:spPr>
          <a:xfrm>
            <a:off x="908998" y="4088339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5654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7.40741E-7 C 0.00182 0.05139 -0.00456 0.05787 0.00794 0.08588 C 0.0095 0.08935 0.01159 0.09213 0.01328 0.09537 C 0.03841 0.09213 0.04505 0.10602 0.05625 0.08102 C 0.0582 0.07662 0.05976 0.07153 0.06159 0.06666 L 0.06692 0.03819 L 0.06953 0.02384 C 0.07591 0.07963 0.06731 0.02662 0.0776 0.05717 C 0.08216 0.07037 0.07786 0.07477 0.08567 0.08588 C 0.08789 0.08889 0.09101 0.08889 0.09375 0.09051 C 0.09635 0.09375 0.09883 0.09768 0.10169 0.1 C 0.1069 0.10416 0.11784 0.10972 0.11784 0.10972 L 0.14466 0.10486 C 0.14674 0.10254 0.15143 0.06481 0.1526 0.05717 C 0.15338 0.05231 0.15442 0.04768 0.15534 0.04282 L 0.15807 -0.00463 " pathEditMode="relative" ptsTypes="AAAAAAAAAAAAAA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169 0.00949 0.00234 0.02014 0.00534 0.0287 C 0.00807 0.03634 0.01693 0.04028 0.02135 0.04282 C 0.03203 0.0412 0.04284 0.04028 0.05351 0.03819 C 0.05807 0.03727 0.06302 0.0375 0.06693 0.03333 C 0.07226 0.02755 0.08034 0.00949 0.08034 0.00949 C 0.08568 0.01921 0.08919 0.0338 0.09635 0.03819 L 0.11237 0.04768 L 0.12044 0.05231 C 0.12448 0.04954 0.13815 0.04167 0.14193 0.03333 C 0.14362 0.0294 0.1431 0.02338 0.14453 0.01921 C 0.14583 0.01528 0.14818 0.01273 0.14987 0.00949 C 0.15078 0.00486 0.14987 -0.00579 0.1526 -0.00463 C 0.16029 -0.00116 0.15976 0.02222 0.16601 0.0287 C 0.16992 0.03264 0.17487 0.03171 0.17943 0.03333 C 0.18294 0.03472 0.18646 0.03657 0.1901 0.03819 C 0.19193 0.0412 0.19323 0.04537 0.19544 0.04768 C 0.20404 0.05671 0.2095 0.05069 0.21953 0.04768 C 0.22969 0.04167 0.2345 0.04028 0.24362 0.02384 L 0.25443 0.00486 L 0.24635 0 " pathEditMode="relative" ptsTypes="AAAAAAAAAAAAAAAAAAA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7.40741E-7 C 1.66667E-6 0.0007 0.00026 0.05185 0.00534 0.06667 C 0.00742 0.07292 0.01563 0.08287 0.01875 0.08565 C 0.02122 0.08797 0.02409 0.08889 0.02669 0.09051 C 0.03438 0.08889 0.04987 0.08889 0.05885 0.08079 C 0.06172 0.07824 0.06432 0.07454 0.06693 0.0713 C 0.06875 0.06667 0.07005 0.06111 0.07227 0.05695 C 0.07461 0.05301 0.07865 0.05232 0.08034 0.04746 C 0.08659 0.02986 0.08568 0.02176 0.08568 0.00463 " pathEditMode="relative" ptsTypes="AAAAAAAAA">
                                      <p:cBhvr>
                                        <p:cTn id="1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We can also do the reverse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if you want to find the binary floating point value for decimal 6.75 as an 8 bit number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We need to make it into a floating point number.  So we need to do the following</a:t>
            </a:r>
          </a:p>
          <a:p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Move binary point to correct position (in between the first two numbers)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Count how many places you move it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That</a:t>
            </a:r>
            <a:r>
              <a:rPr lang="mr-IN" dirty="0"/>
              <a:t>’</a:t>
            </a:r>
            <a:r>
              <a:rPr lang="en-GB" dirty="0"/>
              <a:t>s your exponent (except now the left and right are reversed)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1417755"/>
          <a:ext cx="12192003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057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8105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3752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19398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35045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069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0.0625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03125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015625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0078125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00390625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Oval 6"/>
          <p:cNvSpPr/>
          <p:nvPr/>
        </p:nvSpPr>
        <p:spPr>
          <a:xfrm>
            <a:off x="4056235" y="2344870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483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We have to move it 3 places </a:t>
            </a:r>
          </a:p>
          <a:p>
            <a:r>
              <a:rPr lang="en-GB" dirty="0"/>
              <a:t>3 in twos compliment is 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-3" y="630355"/>
          <a:ext cx="12192003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057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8105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3752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19398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35045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069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0.0625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03125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015625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0078125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00390625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Oval 11"/>
          <p:cNvSpPr/>
          <p:nvPr/>
        </p:nvSpPr>
        <p:spPr>
          <a:xfrm>
            <a:off x="4056232" y="1557470"/>
            <a:ext cx="340242" cy="34024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053813"/>
              </p:ext>
            </p:extLst>
          </p:nvPr>
        </p:nvGraphicFramePr>
        <p:xfrm>
          <a:off x="0" y="4301532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240292"/>
              </p:ext>
            </p:extLst>
          </p:nvPr>
        </p:nvGraphicFramePr>
        <p:xfrm>
          <a:off x="5261934" y="4293233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128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17 -1.85185E-6 C 0.00339 0.01227 0.00313 0.02477 0.00209 0.03704 C 0.0017 0.04028 -0.00416 0.08287 -0.00625 0.08889 C -0.00911 0.0963 -0.00989 0.1081 -0.01458 0.11111 L -0.02083 0.11482 C -0.02487 0.11296 -0.03281 0.11111 -0.03541 0.10371 C -0.03776 0.09699 -0.03723 0.08796 -0.03958 0.08148 L -0.04375 0.07037 L -0.04791 0.09259 C -0.04869 0.0963 -0.04817 0.10139 -0.05 0.10371 C -0.05872 0.11389 -0.05455 0.10787 -0.0625 0.12222 C -0.06601 0.12084 -0.06979 0.1213 -0.07291 0.11852 C -0.07877 0.1132 -0.07981 0.10579 -0.08125 0.0963 C -0.08411 0.07871 -0.08385 0.07639 -0.08541 0.05556 L -0.08958 0.07778 L -0.09166 0.08889 C -0.09362 0.09861 -0.09674 0.11898 -0.10208 0.12222 L -0.11458 0.12963 C -0.11666 0.12824 -0.11966 0.12894 -0.12083 0.12593 C -0.12343 0.11945 -0.125 0.10371 -0.125 0.10394 C -0.12578 0.09375 -0.1263 0.0838 -0.12708 0.07408 C -0.12773 0.06783 -0.12864 0.06158 -0.12916 0.05556 C -0.13007 0.0456 -0.13125 0.02593 -0.13125 0.02616 " pathEditMode="relative" rAng="0" ptsTypes="AAAAAAAAAAAAAAAAAAAAAAA">
                                      <p:cBhvr>
                                        <p:cTn id="10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1" y="6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1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So now we just fill in our mantissa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But you can see we cannot actually fit 6.75</a:t>
            </a:r>
            <a:r>
              <a:rPr lang="mr-IN" dirty="0"/>
              <a:t>…</a:t>
            </a:r>
            <a:r>
              <a:rPr lang="en-GB" dirty="0"/>
              <a:t>..there is not enough room. We can fit 6.5. You need more bits for exponent. But in the exam, if they ask for 8 bit 6.75, the answer is 6.5 and explain why you cannot fit 6.75. 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-3" y="630355"/>
          <a:ext cx="12192003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057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8105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3752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19398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35045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069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-128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0.0625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03125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015625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0078125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00390625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0" y="4005316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5261934" y="3997017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 flipH="1">
            <a:off x="694944" y="2212848"/>
            <a:ext cx="1700784" cy="231062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1545336" y="2212848"/>
            <a:ext cx="1535316" cy="240000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2395728" y="2367715"/>
            <a:ext cx="1090641" cy="224514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262586" y="2212848"/>
            <a:ext cx="808937" cy="246549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4271063" y="2212848"/>
            <a:ext cx="346154" cy="250422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07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2.5</a:t>
            </a:r>
          </a:p>
          <a:p>
            <a:r>
              <a:rPr lang="en-GB" dirty="0"/>
              <a:t>3.75</a:t>
            </a:r>
          </a:p>
          <a:p>
            <a:r>
              <a:rPr lang="en-GB" dirty="0"/>
              <a:t>1.875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391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Not enough bits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you cannot store the number you want, like 6.75, is all because of precision and normalisation </a:t>
            </a:r>
          </a:p>
          <a:p>
            <a:endParaRPr lang="en-GB" dirty="0"/>
          </a:p>
          <a:p>
            <a:r>
              <a:rPr lang="en-GB" dirty="0"/>
              <a:t>If you use a lot of bits for mantissa you could have a large value but little precision</a:t>
            </a:r>
          </a:p>
          <a:p>
            <a:endParaRPr lang="en-GB" dirty="0"/>
          </a:p>
          <a:p>
            <a:r>
              <a:rPr lang="en-GB" dirty="0"/>
              <a:t>A lot of bits for your exponent means really good precision but your range is limited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6746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Normalisation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NOTHING to do with database</a:t>
            </a:r>
          </a:p>
          <a:p>
            <a:endParaRPr lang="en-GB" dirty="0"/>
          </a:p>
          <a:p>
            <a:r>
              <a:rPr lang="en-GB" dirty="0"/>
              <a:t>Remember when I asked you to find out this:</a:t>
            </a:r>
          </a:p>
          <a:p>
            <a:r>
              <a:rPr lang="en-GB" i="1" dirty="0"/>
              <a:t>00100010</a:t>
            </a:r>
          </a:p>
          <a:p>
            <a:r>
              <a:rPr lang="en-GB" i="1" dirty="0"/>
              <a:t>00010011</a:t>
            </a:r>
          </a:p>
          <a:p>
            <a:r>
              <a:rPr lang="en-GB" i="1" dirty="0"/>
              <a:t>01000001</a:t>
            </a:r>
          </a:p>
          <a:p>
            <a:endParaRPr lang="en-GB" i="1" dirty="0"/>
          </a:p>
          <a:p>
            <a:r>
              <a:rPr lang="en-GB" i="1" dirty="0"/>
              <a:t>Use 5 bits for mantissa and 3 bits for exponent </a:t>
            </a:r>
          </a:p>
          <a:p>
            <a:endParaRPr lang="en-GB" dirty="0"/>
          </a:p>
          <a:p>
            <a:r>
              <a:rPr lang="en-GB" dirty="0"/>
              <a:t>Well that was three different ways for saying the number 1. </a:t>
            </a:r>
          </a:p>
          <a:p>
            <a:r>
              <a:rPr lang="en-GB" dirty="0"/>
              <a:t>And depending on how many bits you have/use for mantissa and how many you use for exponent there are an infinite number of ways you can write 1. </a:t>
            </a:r>
          </a:p>
          <a:p>
            <a:endParaRPr lang="en-GB" dirty="0"/>
          </a:p>
          <a:p>
            <a:r>
              <a:rPr lang="en-GB" dirty="0"/>
              <a:t>We need to have a standard way to write 1, we need to normalise </a:t>
            </a:r>
          </a:p>
        </p:txBody>
      </p:sp>
    </p:spTree>
    <p:extLst>
      <p:ext uri="{BB962C8B-B14F-4D97-AF65-F5344CB8AC3E}">
        <p14:creationId xmlns:p14="http://schemas.microsoft.com/office/powerpoint/2010/main" val="290433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Fixed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about if we want 316.75 </a:t>
            </a:r>
          </a:p>
          <a:p>
            <a:endParaRPr lang="en-GB" dirty="0"/>
          </a:p>
          <a:p>
            <a:r>
              <a:rPr lang="en-GB" dirty="0"/>
              <a:t> 	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It</a:t>
            </a:r>
            <a:r>
              <a:rPr lang="mr-IN" dirty="0"/>
              <a:t>’</a:t>
            </a:r>
            <a:r>
              <a:rPr lang="en-GB" dirty="0"/>
              <a:t>s the same as saying:</a:t>
            </a:r>
          </a:p>
          <a:p>
            <a:r>
              <a:rPr lang="en-GB" dirty="0"/>
              <a:t>3 x 10</a:t>
            </a:r>
            <a:r>
              <a:rPr lang="en-GB" baseline="30000" dirty="0"/>
              <a:t>2</a:t>
            </a:r>
            <a:r>
              <a:rPr lang="en-GB" dirty="0"/>
              <a:t> + 	1 x 10</a:t>
            </a:r>
            <a:r>
              <a:rPr lang="en-GB" baseline="30000" dirty="0"/>
              <a:t>1</a:t>
            </a:r>
            <a:r>
              <a:rPr lang="en-GB" dirty="0"/>
              <a:t>     + 	6 x 10</a:t>
            </a:r>
            <a:r>
              <a:rPr lang="en-GB" baseline="30000" dirty="0"/>
              <a:t>0</a:t>
            </a:r>
            <a:r>
              <a:rPr lang="en-GB" dirty="0"/>
              <a:t>      	+  	  7 x 10</a:t>
            </a:r>
            <a:r>
              <a:rPr lang="en-GB" baseline="30000" dirty="0"/>
              <a:t>-1</a:t>
            </a:r>
            <a:r>
              <a:rPr lang="en-GB" dirty="0"/>
              <a:t>         +      	5 x 10</a:t>
            </a:r>
            <a:r>
              <a:rPr lang="en-GB" baseline="30000" dirty="0"/>
              <a:t>-2</a:t>
            </a:r>
            <a:br>
              <a:rPr lang="en-GB" baseline="30000" dirty="0"/>
            </a:br>
            <a:endParaRPr lang="en-GB" baseline="30000" dirty="0"/>
          </a:p>
          <a:p>
            <a:r>
              <a:rPr lang="en-GB" dirty="0"/>
              <a:t>300 	  + 	10 	      + 	6 	      	+	  0.7	 	   +	0.05          = 316.75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27151" y="1120634"/>
          <a:ext cx="6067325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3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34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34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34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34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10</a:t>
                      </a:r>
                      <a:r>
                        <a:rPr lang="en-GB" sz="2800" baseline="30000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10</a:t>
                      </a:r>
                      <a:r>
                        <a:rPr lang="en-GB" sz="2800" baseline="30000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10</a:t>
                      </a:r>
                      <a:r>
                        <a:rPr lang="en-GB" sz="2800" baseline="30000" dirty="0"/>
                        <a:t>0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10</a:t>
                      </a:r>
                      <a:r>
                        <a:rPr lang="en-GB" sz="2800" baseline="30000" dirty="0"/>
                        <a:t>-1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10</a:t>
                      </a:r>
                      <a:r>
                        <a:rPr lang="en-GB" sz="2800" baseline="30000" dirty="0"/>
                        <a:t>-2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100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10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0.1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0.01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6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7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228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Normalise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you store the number with the greatest accuracy possible </a:t>
            </a:r>
          </a:p>
          <a:p>
            <a:r>
              <a:rPr lang="en-GB" i="1" dirty="0"/>
              <a:t>00100010</a:t>
            </a:r>
          </a:p>
          <a:p>
            <a:r>
              <a:rPr lang="en-GB" i="1" dirty="0"/>
              <a:t>00010011</a:t>
            </a:r>
          </a:p>
          <a:p>
            <a:r>
              <a:rPr lang="en-GB" i="1" dirty="0"/>
              <a:t>01000001</a:t>
            </a:r>
          </a:p>
          <a:p>
            <a:endParaRPr lang="en-GB" dirty="0"/>
          </a:p>
          <a:p>
            <a:r>
              <a:rPr lang="en-GB" dirty="0"/>
              <a:t>But all of these represent 1. Which is most accurate? </a:t>
            </a:r>
          </a:p>
          <a:p>
            <a:endParaRPr lang="en-GB" dirty="0"/>
          </a:p>
          <a:p>
            <a:r>
              <a:rPr lang="en-GB" dirty="0"/>
              <a:t>Well, any positive number starts with 01. </a:t>
            </a:r>
          </a:p>
          <a:p>
            <a:r>
              <a:rPr lang="en-GB" dirty="0"/>
              <a:t>Negative starts with 10</a:t>
            </a:r>
          </a:p>
          <a:p>
            <a:endParaRPr lang="en-GB" dirty="0"/>
          </a:p>
          <a:p>
            <a:r>
              <a:rPr lang="en-GB" dirty="0"/>
              <a:t>Only one of the above (the third one) starts with 01. </a:t>
            </a:r>
          </a:p>
          <a:p>
            <a:r>
              <a:rPr lang="en-GB" dirty="0"/>
              <a:t>01000001 is the normalised way. 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533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So lets do some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6.5 un-normalised looks like this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It</a:t>
            </a:r>
            <a:r>
              <a:rPr lang="mr-IN" dirty="0"/>
              <a:t>’</a:t>
            </a:r>
            <a:r>
              <a:rPr lang="en-GB" dirty="0"/>
              <a:t>s a positive number so we want it to start with 01. </a:t>
            </a:r>
          </a:p>
          <a:p>
            <a:r>
              <a:rPr lang="en-GB" dirty="0"/>
              <a:t>We have to move the binary point somewhere where it will start 01. </a:t>
            </a:r>
          </a:p>
          <a:p>
            <a:r>
              <a:rPr lang="en-GB" dirty="0"/>
              <a:t>In this case it means moving it 3 places</a:t>
            </a:r>
          </a:p>
          <a:p>
            <a:r>
              <a:rPr lang="en-GB" dirty="0"/>
              <a:t>So our exponent is 011 </a:t>
            </a:r>
          </a:p>
          <a:p>
            <a:r>
              <a:rPr lang="en-GB" dirty="0"/>
              <a:t>And just fill in the numbers for mantissa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088606"/>
              </p:ext>
            </p:extLst>
          </p:nvPr>
        </p:nvGraphicFramePr>
        <p:xfrm>
          <a:off x="0" y="1145254"/>
          <a:ext cx="3264807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Oval 4"/>
          <p:cNvSpPr/>
          <p:nvPr/>
        </p:nvSpPr>
        <p:spPr>
          <a:xfrm>
            <a:off x="1920240" y="1806670"/>
            <a:ext cx="329184" cy="32918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5520350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5261934" y="5512051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5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2.25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To make it start with 01, we need to move the binary point 2 places. That</a:t>
            </a:r>
            <a:r>
              <a:rPr lang="mr-IN" dirty="0"/>
              <a:t>’</a:t>
            </a:r>
            <a:r>
              <a:rPr lang="en-GB" dirty="0"/>
              <a:t>s our exponent</a:t>
            </a:r>
          </a:p>
          <a:p>
            <a:r>
              <a:rPr lang="en-GB" dirty="0"/>
              <a:t>Then just fill in the rest for mantissa </a:t>
            </a:r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4462157"/>
              </p:ext>
            </p:extLst>
          </p:nvPr>
        </p:nvGraphicFramePr>
        <p:xfrm>
          <a:off x="0" y="1222528"/>
          <a:ext cx="3264807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Oval 4"/>
          <p:cNvSpPr/>
          <p:nvPr/>
        </p:nvSpPr>
        <p:spPr>
          <a:xfrm>
            <a:off x="1920240" y="1883944"/>
            <a:ext cx="329184" cy="32918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5520350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5261934" y="5512051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051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-2.5 (negative)</a:t>
            </a:r>
          </a:p>
          <a:p>
            <a:r>
              <a:rPr lang="en-GB" dirty="0"/>
              <a:t>First we must find the positive 2.5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Then flip the 1s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4294967295"/>
          </p:nvPr>
        </p:nvSpPr>
        <p:spPr>
          <a:xfrm>
            <a:off x="6172200" y="423863"/>
            <a:ext cx="6019800" cy="64341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Then add 1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Now we have -2.5 in twos compliment. 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But it is still not normalised 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339146"/>
              </p:ext>
            </p:extLst>
          </p:nvPr>
        </p:nvGraphicFramePr>
        <p:xfrm>
          <a:off x="0" y="1690331"/>
          <a:ext cx="3264807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4222218"/>
              </p:ext>
            </p:extLst>
          </p:nvPr>
        </p:nvGraphicFramePr>
        <p:xfrm>
          <a:off x="0" y="3660917"/>
          <a:ext cx="3264807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6309360" y="981455"/>
          <a:ext cx="3264807" cy="238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6076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11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-2.5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it is normalised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As it</a:t>
            </a:r>
            <a:r>
              <a:rPr lang="mr-IN" dirty="0"/>
              <a:t>’</a:t>
            </a:r>
            <a:r>
              <a:rPr lang="en-GB" dirty="0"/>
              <a:t>s a negative number, we want it to start with 10</a:t>
            </a:r>
          </a:p>
          <a:p>
            <a:r>
              <a:rPr lang="en-GB" dirty="0"/>
              <a:t>We need to move it two places. </a:t>
            </a:r>
          </a:p>
          <a:p>
            <a:endParaRPr lang="en-GB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1698328"/>
              </p:ext>
            </p:extLst>
          </p:nvPr>
        </p:nvGraphicFramePr>
        <p:xfrm>
          <a:off x="237744" y="1215338"/>
          <a:ext cx="3264807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Oval 7"/>
          <p:cNvSpPr/>
          <p:nvPr/>
        </p:nvSpPr>
        <p:spPr>
          <a:xfrm>
            <a:off x="2103120" y="1909702"/>
            <a:ext cx="329184" cy="32918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0664341"/>
              </p:ext>
            </p:extLst>
          </p:nvPr>
        </p:nvGraphicFramePr>
        <p:xfrm>
          <a:off x="237744" y="4330394"/>
          <a:ext cx="3264807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Oval 9"/>
          <p:cNvSpPr/>
          <p:nvPr/>
        </p:nvSpPr>
        <p:spPr>
          <a:xfrm>
            <a:off x="1133856" y="5046674"/>
            <a:ext cx="329184" cy="32918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832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-2.5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Now we have moved the binary point 2 places, we know our exponent and can fill in our mantissa.  Remember we want to start at 10</a:t>
            </a:r>
          </a:p>
          <a:p>
            <a:endParaRPr lang="en-GB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164592" y="1484267"/>
          <a:ext cx="3264807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9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" name="Oval 9"/>
          <p:cNvSpPr/>
          <p:nvPr/>
        </p:nvSpPr>
        <p:spPr>
          <a:xfrm>
            <a:off x="1060704" y="2200547"/>
            <a:ext cx="329184" cy="32918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164592" y="3992879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5426526" y="3984580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H="1">
            <a:off x="694944" y="2916827"/>
            <a:ext cx="201168" cy="160664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426464" y="2815065"/>
            <a:ext cx="54864" cy="187927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103120" y="2780516"/>
            <a:ext cx="324811" cy="191381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625494" y="2676197"/>
            <a:ext cx="803905" cy="201813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247286" y="2745631"/>
            <a:ext cx="1305793" cy="194870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2876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Negative must start 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- 0.25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Un-normalised is: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 flip and add 1: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688336" y="597407"/>
          <a:ext cx="4754879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54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54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5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713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87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187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859024" y="2438181"/>
          <a:ext cx="4754879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54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54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5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713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87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187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3541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-0.25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But its not normalised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We need the number to start with 10 </a:t>
            </a:r>
          </a:p>
          <a:p>
            <a:r>
              <a:rPr lang="en-GB" dirty="0"/>
              <a:t>We need to move the binary point 2 places to the right</a:t>
            </a:r>
          </a:p>
          <a:p>
            <a:r>
              <a:rPr lang="en-GB" dirty="0"/>
              <a:t>But because when we convert the number back we will move our point to the left. </a:t>
            </a:r>
          </a:p>
          <a:p>
            <a:r>
              <a:rPr lang="en-GB" dirty="0"/>
              <a:t>Left for exponent means it should be negative. In this case -2 places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And now starting with 10, fill out the mantissa. </a:t>
            </a:r>
          </a:p>
          <a:p>
            <a:r>
              <a:rPr lang="en-GB" dirty="0"/>
              <a:t>You notice that we our un-normalised form has no more bits, so we pad the rest with 0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11936" y="815629"/>
          <a:ext cx="4754879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54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9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54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5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713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87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187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-8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0.125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Oval 4"/>
          <p:cNvSpPr/>
          <p:nvPr/>
        </p:nvSpPr>
        <p:spPr>
          <a:xfrm>
            <a:off x="3316223" y="1531909"/>
            <a:ext cx="329184" cy="32918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46304" y="4431791"/>
          <a:ext cx="5080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Mantissa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5408238" y="4423492"/>
          <a:ext cx="304800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Exponent 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 flipH="1">
            <a:off x="676656" y="2057400"/>
            <a:ext cx="3692144" cy="297360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798319" y="2057400"/>
            <a:ext cx="3789681" cy="3114035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9977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22222E-6 C 0.00039 0.03102 -0.00052 0.06227 0.00143 0.09329 C 0.00156 0.09607 0.00429 0.09584 0.00599 0.09584 C 0.01744 0.09584 0.0289 0.09422 0.04036 0.09329 C 0.0483 0.08843 0.04401 0.09283 0.05091 0.07454 L 0.0539 0.06667 C 0.05442 0.06297 0.05521 0.05949 0.05534 0.05579 C 0.05612 0.04259 0.04974 0.01158 0.0569 0.01597 C 0.06458 0.02037 0.05794 0.04468 0.05989 0.05857 C 0.0651 0.0956 0.05716 0.03866 0.06289 0.08264 C 0.0638 0.08982 0.06536 0.09653 0.06588 0.10394 C 0.0664 0.11111 0.06575 0.11875 0.06744 0.12523 C 0.06797 0.12778 0.07044 0.12709 0.07187 0.12801 C 0.0819 0.12709 0.09192 0.12685 0.10182 0.12523 C 0.10338 0.125 0.10547 0.12477 0.10638 0.12246 C 0.1082 0.11806 0.10872 0.11204 0.10937 0.10648 C 0.11093 0.09259 0.11106 0.0919 0.11237 0.07732 C 0.11289 0.07107 0.11341 0.06482 0.1138 0.05857 C 0.11445 0.04884 0.11445 0.03889 0.11536 0.02917 C 0.11588 0.02361 0.11666 0.01783 0.11836 0.0132 C 0.122 0.00347 0.12057 0.0081 0.12291 -2.22222E-6 " pathEditMode="relative" rAng="0" ptsTypes="AAAAAAAAAAAAAAAAAAAAA">
                                      <p:cBhvr>
                                        <p:cTn id="34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  <p:bldP spid="5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Precision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Remember we said the more bits you use for mantissa the larger the range of number you can have, but less precise. </a:t>
            </a:r>
          </a:p>
          <a:p>
            <a:r>
              <a:rPr lang="en-GB" dirty="0"/>
              <a:t>Or you have loads of bits for exponent which is very precise but has a small range.</a:t>
            </a:r>
          </a:p>
          <a:p>
            <a:endParaRPr lang="en-GB" dirty="0"/>
          </a:p>
          <a:p>
            <a:r>
              <a:rPr lang="en-GB" dirty="0"/>
              <a:t>How many bits are actually used??</a:t>
            </a:r>
          </a:p>
          <a:p>
            <a:endParaRPr lang="en-GB" dirty="0"/>
          </a:p>
          <a:p>
            <a:r>
              <a:rPr lang="en-GB" dirty="0"/>
              <a:t>You have something called Single precision. </a:t>
            </a:r>
          </a:p>
          <a:p>
            <a:r>
              <a:rPr lang="en-GB" dirty="0"/>
              <a:t>32 bit number</a:t>
            </a:r>
          </a:p>
          <a:p>
            <a:r>
              <a:rPr lang="en-GB" dirty="0"/>
              <a:t>1 bit is for the sign, 8 bits for exponent and 23 bits left </a:t>
            </a:r>
          </a:p>
          <a:p>
            <a:endParaRPr lang="en-GB" dirty="0"/>
          </a:p>
          <a:p>
            <a:r>
              <a:rPr lang="en-GB" dirty="0"/>
              <a:t>Double precision </a:t>
            </a:r>
          </a:p>
          <a:p>
            <a:r>
              <a:rPr lang="en-GB" dirty="0"/>
              <a:t>1 bit for sign </a:t>
            </a:r>
          </a:p>
          <a:p>
            <a:r>
              <a:rPr lang="en-GB" dirty="0"/>
              <a:t>11 bits for exponent and 52 bits left</a:t>
            </a:r>
          </a:p>
          <a:p>
            <a:endParaRPr lang="en-GB" dirty="0"/>
          </a:p>
          <a:p>
            <a:r>
              <a:rPr lang="en-GB" dirty="0"/>
              <a:t>You actually can have quadruple precision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039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Design a poster on one of these elements:</a:t>
            </a:r>
          </a:p>
          <a:p>
            <a:r>
              <a:rPr lang="en-GB" dirty="0"/>
              <a:t>With worked examples.</a:t>
            </a:r>
          </a:p>
          <a:p>
            <a:endParaRPr lang="en-GB" dirty="0"/>
          </a:p>
          <a:p>
            <a:r>
              <a:rPr lang="en-GB" dirty="0"/>
              <a:t>normalised Number</a:t>
            </a:r>
          </a:p>
          <a:p>
            <a:r>
              <a:rPr lang="en-GB" dirty="0"/>
              <a:t>Fixed Point</a:t>
            </a:r>
          </a:p>
          <a:p>
            <a:r>
              <a:rPr lang="en-GB" dirty="0"/>
              <a:t>Two’s compliment</a:t>
            </a:r>
          </a:p>
          <a:p>
            <a:r>
              <a:rPr lang="en-GB" dirty="0"/>
              <a:t>What does sign, base, exrad, radix mean?</a:t>
            </a:r>
          </a:p>
          <a:p>
            <a:r>
              <a:rPr lang="en-GB" dirty="0"/>
              <a:t>Floating point with positive numbers</a:t>
            </a:r>
          </a:p>
          <a:p>
            <a:r>
              <a:rPr lang="en-GB" dirty="0"/>
              <a:t>Floating point with negative numbers</a:t>
            </a:r>
          </a:p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3335000" y="2768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1095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Fixed Point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</a:t>
            </a:r>
            <a:r>
              <a:rPr lang="mr-IN" dirty="0"/>
              <a:t>’</a:t>
            </a:r>
            <a:r>
              <a:rPr lang="en-GB" dirty="0"/>
              <a:t>s the same in binary. But instead of using base 10, we use base 2</a:t>
            </a:r>
          </a:p>
          <a:p>
            <a:r>
              <a:rPr lang="en-GB" dirty="0"/>
              <a:t>Example if you have 101 in Binary.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It</a:t>
            </a:r>
            <a:r>
              <a:rPr lang="mr-IN" dirty="0"/>
              <a:t>’</a:t>
            </a:r>
            <a:r>
              <a:rPr lang="en-GB" dirty="0"/>
              <a:t>s the same as saying:</a:t>
            </a:r>
          </a:p>
          <a:p>
            <a:r>
              <a:rPr lang="en-GB" dirty="0"/>
              <a:t>1 x 2</a:t>
            </a:r>
            <a:r>
              <a:rPr lang="en-GB" baseline="30000" dirty="0"/>
              <a:t>2</a:t>
            </a:r>
            <a:r>
              <a:rPr lang="en-GB" dirty="0"/>
              <a:t> + 	1 x 2</a:t>
            </a:r>
            <a:r>
              <a:rPr lang="en-GB" baseline="30000" dirty="0"/>
              <a:t>1</a:t>
            </a:r>
            <a:r>
              <a:rPr lang="en-GB" dirty="0"/>
              <a:t>     + 	6 x 2</a:t>
            </a:r>
            <a:r>
              <a:rPr lang="en-GB" baseline="30000" dirty="0"/>
              <a:t>0</a:t>
            </a:r>
            <a:r>
              <a:rPr lang="en-GB" dirty="0"/>
              <a:t>      	</a:t>
            </a:r>
          </a:p>
          <a:p>
            <a:r>
              <a:rPr lang="en-GB" dirty="0"/>
              <a:t>4	  + 	0	      + 	1	      = 5 in decimal 	</a:t>
            </a:r>
          </a:p>
          <a:p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48416" y="1503405"/>
          <a:ext cx="4515756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52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52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52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2</a:t>
                      </a:r>
                      <a:r>
                        <a:rPr lang="en-GB" sz="2800" baseline="30000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2</a:t>
                      </a:r>
                      <a:r>
                        <a:rPr lang="en-GB" sz="2800" baseline="30000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2</a:t>
                      </a:r>
                      <a:r>
                        <a:rPr lang="en-GB" sz="2800" baseline="30000" dirty="0"/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b="1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6798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Pick a number from 1 </a:t>
            </a:r>
            <a:r>
              <a:rPr lang="mr-IN" dirty="0"/>
              <a:t>–</a:t>
            </a:r>
            <a:r>
              <a:rPr lang="en-GB" dirty="0"/>
              <a:t> 15</a:t>
            </a:r>
          </a:p>
          <a:p>
            <a:r>
              <a:rPr lang="en-GB" dirty="0"/>
              <a:t>You do a review to the class of the following</a:t>
            </a:r>
          </a:p>
          <a:p>
            <a:r>
              <a:rPr lang="en-GB" dirty="0"/>
              <a:t>Page 256 + 257 Course book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12" b="9259"/>
          <a:stretch/>
        </p:blipFill>
        <p:spPr>
          <a:xfrm rot="5400000">
            <a:off x="827011" y="1243999"/>
            <a:ext cx="4305301" cy="59593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20" r="53333" b="5132"/>
          <a:stretch/>
        </p:blipFill>
        <p:spPr>
          <a:xfrm rot="5400000">
            <a:off x="7111998" y="1296308"/>
            <a:ext cx="4114803" cy="6045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4951" y="2851124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73922" y="3558269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3922" y="3785127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7129" y="3992827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7129" y="4589023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9634" y="4786935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9634" y="5273266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7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2842" y="5491271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2842" y="5702916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81041" y="2908681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78313" y="4046016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62292" y="4281246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160746" y="4507662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12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159200" y="4729451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13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146799" y="5110804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14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12165" y="5712897"/>
            <a:ext cx="44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solidFill>
                  <a:srgbClr val="FF0000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4300071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9608/03/SP/15 Q1</a:t>
            </a:r>
          </a:p>
        </p:txBody>
      </p:sp>
    </p:spTree>
    <p:extLst>
      <p:ext uri="{BB962C8B-B14F-4D97-AF65-F5344CB8AC3E}">
        <p14:creationId xmlns:p14="http://schemas.microsoft.com/office/powerpoint/2010/main" val="2067763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Fixed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about if we want 101.11 in decimal.  It</a:t>
            </a:r>
            <a:r>
              <a:rPr lang="mr-IN" dirty="0"/>
              <a:t>’</a:t>
            </a:r>
            <a:r>
              <a:rPr lang="en-GB" dirty="0"/>
              <a:t>s the same process </a:t>
            </a:r>
          </a:p>
          <a:p>
            <a:endParaRPr lang="en-GB" dirty="0"/>
          </a:p>
          <a:p>
            <a:r>
              <a:rPr lang="en-GB" dirty="0"/>
              <a:t> 	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It</a:t>
            </a:r>
            <a:r>
              <a:rPr lang="mr-IN" dirty="0"/>
              <a:t>’</a:t>
            </a:r>
            <a:r>
              <a:rPr lang="en-GB" dirty="0"/>
              <a:t>s the same as saying:</a:t>
            </a:r>
          </a:p>
          <a:p>
            <a:r>
              <a:rPr lang="en-GB" dirty="0"/>
              <a:t>1 x 2</a:t>
            </a:r>
            <a:r>
              <a:rPr lang="en-GB" baseline="30000" dirty="0"/>
              <a:t>2    </a:t>
            </a:r>
            <a:r>
              <a:rPr lang="en-GB" dirty="0"/>
              <a:t> + 	0 x 2</a:t>
            </a:r>
            <a:r>
              <a:rPr lang="en-GB" baseline="30000" dirty="0"/>
              <a:t>1</a:t>
            </a:r>
            <a:r>
              <a:rPr lang="en-GB" dirty="0"/>
              <a:t>       + 	1 x 2</a:t>
            </a:r>
            <a:r>
              <a:rPr lang="en-GB" baseline="30000" dirty="0"/>
              <a:t>0</a:t>
            </a:r>
            <a:r>
              <a:rPr lang="en-GB" dirty="0"/>
              <a:t>      	+  	  1 x 10</a:t>
            </a:r>
            <a:r>
              <a:rPr lang="en-GB" baseline="30000" dirty="0"/>
              <a:t>-1</a:t>
            </a:r>
            <a:r>
              <a:rPr lang="en-GB" dirty="0"/>
              <a:t>         +      	1 x 10</a:t>
            </a:r>
            <a:r>
              <a:rPr lang="en-GB" baseline="30000" dirty="0"/>
              <a:t>-2</a:t>
            </a:r>
            <a:br>
              <a:rPr lang="en-GB" baseline="30000" dirty="0"/>
            </a:br>
            <a:endParaRPr lang="en-GB" baseline="30000" dirty="0"/>
          </a:p>
          <a:p>
            <a:r>
              <a:rPr lang="en-GB" dirty="0"/>
              <a:t>4	  + 	0	      + 	1 	      	+	  0.5	 	   +	0.25          = 5.75</a:t>
            </a:r>
          </a:p>
          <a:p>
            <a:endParaRPr lang="en-GB" dirty="0"/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27151" y="1120634"/>
          <a:ext cx="6067325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3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34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34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34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34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2</a:t>
                      </a:r>
                      <a:r>
                        <a:rPr lang="en-GB" sz="2800" baseline="30000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2</a:t>
                      </a:r>
                      <a:r>
                        <a:rPr lang="en-GB" sz="2800" baseline="30000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2</a:t>
                      </a:r>
                      <a:r>
                        <a:rPr lang="en-GB" sz="2800" baseline="30000" dirty="0"/>
                        <a:t>0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2</a:t>
                      </a:r>
                      <a:r>
                        <a:rPr lang="en-GB" sz="2800" baseline="30000" dirty="0"/>
                        <a:t>-1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aseline="0" dirty="0"/>
                        <a:t>2</a:t>
                      </a:r>
                      <a:r>
                        <a:rPr lang="en-GB" sz="2800" baseline="30000" dirty="0"/>
                        <a:t>-2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0.5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/>
                        <a:t>0.25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6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4508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Fixed Point conversion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if you want to know what 9.25 into binary?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It</a:t>
            </a:r>
            <a:r>
              <a:rPr lang="mr-IN" dirty="0"/>
              <a:t>’</a:t>
            </a:r>
            <a:r>
              <a:rPr lang="en-GB" dirty="0"/>
              <a:t>s the same as:</a:t>
            </a:r>
          </a:p>
          <a:p>
            <a:endParaRPr lang="en-GB" dirty="0"/>
          </a:p>
          <a:p>
            <a:r>
              <a:rPr lang="en-GB" dirty="0"/>
              <a:t>1 x 2</a:t>
            </a:r>
            <a:r>
              <a:rPr lang="en-GB" baseline="30000" dirty="0"/>
              <a:t>3</a:t>
            </a:r>
            <a:r>
              <a:rPr lang="en-GB" dirty="0"/>
              <a:t>   +   0 x 2</a:t>
            </a:r>
            <a:r>
              <a:rPr lang="en-GB" baseline="30000" dirty="0"/>
              <a:t>2</a:t>
            </a:r>
            <a:r>
              <a:rPr lang="en-GB" dirty="0"/>
              <a:t>   +    1 x 2</a:t>
            </a:r>
            <a:r>
              <a:rPr lang="en-GB" baseline="30000" dirty="0"/>
              <a:t>1</a:t>
            </a:r>
            <a:r>
              <a:rPr lang="en-GB" dirty="0"/>
              <a:t>   +   1 x 2</a:t>
            </a:r>
            <a:r>
              <a:rPr lang="en-GB" baseline="30000" dirty="0"/>
              <a:t>0 </a:t>
            </a:r>
            <a:r>
              <a:rPr lang="en-GB" dirty="0"/>
              <a:t>   +  1 x 10</a:t>
            </a:r>
            <a:r>
              <a:rPr lang="en-GB" baseline="30000" dirty="0"/>
              <a:t>-1      </a:t>
            </a:r>
            <a:r>
              <a:rPr lang="en-GB" dirty="0"/>
              <a:t>+     1 x 10</a:t>
            </a:r>
            <a:r>
              <a:rPr lang="en-GB" baseline="30000" dirty="0"/>
              <a:t>-2     </a:t>
            </a:r>
            <a:br>
              <a:rPr lang="en-GB" baseline="30000" dirty="0"/>
            </a:br>
            <a:r>
              <a:rPr lang="en-GB" dirty="0"/>
              <a:t>8         +     0          +    0           +   1           +  0               +     0.25     </a:t>
            </a:r>
          </a:p>
          <a:p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-8" y="1120634"/>
          <a:ext cx="3589555" cy="143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09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3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80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8098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8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498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8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200" dirty="0"/>
                        <a:t>1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933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Fixed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Just for your reference, here is base 2 positive power of and negative power of </a:t>
            </a:r>
          </a:p>
          <a:p>
            <a:endParaRPr lang="en-GB" dirty="0"/>
          </a:p>
          <a:p>
            <a:r>
              <a:rPr lang="en-GB" dirty="0"/>
              <a:t> 	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 above can hold a 16 bit number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-7" y="1120634"/>
          <a:ext cx="12192003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8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52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71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9391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568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790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057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88105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103752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119398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1350456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1506923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7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6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5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3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0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-2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-3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-4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-6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-7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aseline="0" dirty="0"/>
                        <a:t>2</a:t>
                      </a:r>
                      <a:r>
                        <a:rPr lang="en-GB" sz="2400" baseline="30000" dirty="0"/>
                        <a:t>-8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128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64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32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16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8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1</a:t>
                      </a:r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0.5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0.125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0.0625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03125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015625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0078125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i="1" dirty="0"/>
                        <a:t>0.</a:t>
                      </a:r>
                    </a:p>
                    <a:p>
                      <a:pPr algn="ctr"/>
                      <a:r>
                        <a:rPr lang="en-GB" sz="2000" i="1" dirty="0"/>
                        <a:t>00390625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32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0832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4771</Words>
  <Application>Microsoft Macintosh PowerPoint</Application>
  <PresentationFormat>Widescreen</PresentationFormat>
  <Paragraphs>1734</Paragraphs>
  <Slides>61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6" baseType="lpstr">
      <vt:lpstr>Arial</vt:lpstr>
      <vt:lpstr>Calibri</vt:lpstr>
      <vt:lpstr>Calibri Light</vt:lpstr>
      <vt:lpstr>Cambria Math</vt:lpstr>
      <vt:lpstr>Office Theme</vt:lpstr>
      <vt:lpstr>13.3 Floating-point numbers, representation and manipulation </vt:lpstr>
      <vt:lpstr>13.3 Floating-point numbers, representation and manipulation </vt:lpstr>
      <vt:lpstr>Real Numbers</vt:lpstr>
      <vt:lpstr>Fixed Point</vt:lpstr>
      <vt:lpstr>Fixed Point</vt:lpstr>
      <vt:lpstr>Fixed Point </vt:lpstr>
      <vt:lpstr>Fixed Point</vt:lpstr>
      <vt:lpstr>Fixed Point conversion </vt:lpstr>
      <vt:lpstr>Fixed Point</vt:lpstr>
      <vt:lpstr>Fixed Point</vt:lpstr>
      <vt:lpstr>8 Bit fixed point</vt:lpstr>
      <vt:lpstr>Sign Bit</vt:lpstr>
      <vt:lpstr>What if?</vt:lpstr>
      <vt:lpstr>How small or large?</vt:lpstr>
      <vt:lpstr>Annoying things</vt:lpstr>
      <vt:lpstr>Fixed point review</vt:lpstr>
      <vt:lpstr>Floating Point</vt:lpstr>
      <vt:lpstr>Two’s compliment </vt:lpstr>
      <vt:lpstr>Unsigned</vt:lpstr>
      <vt:lpstr>Signed</vt:lpstr>
      <vt:lpstr>Sign and Magnitude </vt:lpstr>
      <vt:lpstr>One’s compliment</vt:lpstr>
      <vt:lpstr>One’s compliment problem</vt:lpstr>
      <vt:lpstr>Two’s compliment </vt:lpstr>
      <vt:lpstr>Example</vt:lpstr>
      <vt:lpstr>Example</vt:lpstr>
      <vt:lpstr>Arithmetic with two compliment </vt:lpstr>
      <vt:lpstr>Problem </vt:lpstr>
      <vt:lpstr>Problem </vt:lpstr>
      <vt:lpstr>Problem </vt:lpstr>
      <vt:lpstr>Most significant bit</vt:lpstr>
      <vt:lpstr>Problem</vt:lpstr>
      <vt:lpstr>Floating Point</vt:lpstr>
      <vt:lpstr>PowerPoint Presentation</vt:lpstr>
      <vt:lpstr>Some terms and the formula for floating point numbers</vt:lpstr>
      <vt:lpstr>How to represent floating points </vt:lpstr>
      <vt:lpstr>Where’s the binary point?</vt:lpstr>
      <vt:lpstr>Where’s the binary point?</vt:lpstr>
      <vt:lpstr>PowerPoint Presentation</vt:lpstr>
      <vt:lpstr>PowerPoint Presentation</vt:lpstr>
      <vt:lpstr>Review</vt:lpstr>
      <vt:lpstr>Try a few more examples.</vt:lpstr>
      <vt:lpstr>PowerPoint Presentation</vt:lpstr>
      <vt:lpstr>We can also do the reverse </vt:lpstr>
      <vt:lpstr>PowerPoint Presentation</vt:lpstr>
      <vt:lpstr>PowerPoint Presentation</vt:lpstr>
      <vt:lpstr>Try </vt:lpstr>
      <vt:lpstr>Not enough bits</vt:lpstr>
      <vt:lpstr>Normalisation </vt:lpstr>
      <vt:lpstr>Normalise </vt:lpstr>
      <vt:lpstr>So lets do some examples</vt:lpstr>
      <vt:lpstr>PowerPoint Presentation</vt:lpstr>
      <vt:lpstr>PowerPoint Presentation</vt:lpstr>
      <vt:lpstr>-2.5</vt:lpstr>
      <vt:lpstr>-2.5</vt:lpstr>
      <vt:lpstr>Negative must start 10</vt:lpstr>
      <vt:lpstr>-0.25</vt:lpstr>
      <vt:lpstr>Precision</vt:lpstr>
      <vt:lpstr>Design</vt:lpstr>
      <vt:lpstr>Assessment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13.1 User-defined data types </dc:title>
  <dc:creator>amar anwar</dc:creator>
  <cp:lastModifiedBy>amar anwar</cp:lastModifiedBy>
  <cp:revision>8</cp:revision>
  <dcterms:created xsi:type="dcterms:W3CDTF">2020-07-19T12:13:51Z</dcterms:created>
  <dcterms:modified xsi:type="dcterms:W3CDTF">2020-07-19T12:58:51Z</dcterms:modified>
</cp:coreProperties>
</file>

<file path=docProps/thumbnail.jpeg>
</file>